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376" r:id="rId3"/>
    <p:sldId id="310" r:id="rId4"/>
    <p:sldId id="256" r:id="rId5"/>
    <p:sldId id="274" r:id="rId6"/>
    <p:sldId id="311" r:id="rId7"/>
    <p:sldId id="313" r:id="rId8"/>
    <p:sldId id="312" r:id="rId9"/>
    <p:sldId id="315" r:id="rId10"/>
    <p:sldId id="316" r:id="rId11"/>
    <p:sldId id="317" r:id="rId12"/>
    <p:sldId id="395" r:id="rId13"/>
    <p:sldId id="318" r:id="rId14"/>
    <p:sldId id="370" r:id="rId15"/>
    <p:sldId id="387" r:id="rId16"/>
    <p:sldId id="321" r:id="rId17"/>
    <p:sldId id="322" r:id="rId18"/>
    <p:sldId id="326" r:id="rId19"/>
    <p:sldId id="361" r:id="rId20"/>
    <p:sldId id="363" r:id="rId21"/>
    <p:sldId id="396" r:id="rId22"/>
    <p:sldId id="398" r:id="rId23"/>
    <p:sldId id="359" r:id="rId24"/>
    <p:sldId id="372" r:id="rId25"/>
    <p:sldId id="386" r:id="rId26"/>
    <p:sldId id="383" r:id="rId27"/>
    <p:sldId id="391" r:id="rId28"/>
    <p:sldId id="319" r:id="rId29"/>
    <p:sldId id="320" r:id="rId30"/>
    <p:sldId id="334" r:id="rId31"/>
    <p:sldId id="337" r:id="rId32"/>
    <p:sldId id="366" r:id="rId33"/>
    <p:sldId id="367" r:id="rId34"/>
    <p:sldId id="368" r:id="rId35"/>
    <p:sldId id="369" r:id="rId36"/>
    <p:sldId id="394" r:id="rId37"/>
    <p:sldId id="393" r:id="rId38"/>
    <p:sldId id="388" r:id="rId39"/>
    <p:sldId id="389" r:id="rId40"/>
    <p:sldId id="390" r:id="rId41"/>
    <p:sldId id="351" r:id="rId42"/>
    <p:sldId id="352" r:id="rId43"/>
    <p:sldId id="353" r:id="rId44"/>
    <p:sldId id="354" r:id="rId45"/>
    <p:sldId id="355" r:id="rId46"/>
    <p:sldId id="385" r:id="rId47"/>
    <p:sldId id="357" r:id="rId48"/>
    <p:sldId id="392" r:id="rId49"/>
    <p:sldId id="325" r:id="rId50"/>
    <p:sldId id="309" r:id="rId51"/>
    <p:sldId id="371" r:id="rId52"/>
    <p:sldId id="379" r:id="rId53"/>
  </p:sldIdLst>
  <p:sldSz cx="6858000" cy="9906000" type="A4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3140D"/>
    <a:srgbClr val="E9002D"/>
    <a:srgbClr val="003AF2"/>
    <a:srgbClr val="0000FF"/>
    <a:srgbClr val="0B0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9927" autoAdjust="0"/>
    <p:restoredTop sz="97801" autoAdjust="0"/>
  </p:normalViewPr>
  <p:slideViewPr>
    <p:cSldViewPr>
      <p:cViewPr varScale="1">
        <p:scale>
          <a:sx n="62" d="100"/>
          <a:sy n="62" d="100"/>
        </p:scale>
        <p:origin x="-1314" y="-96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3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F9A3D-6536-4693-9282-5D7F67B0DDDF}" type="datetimeFigureOut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64C9-CE31-4949-9756-3BB2BE738A0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72134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E69DE-9829-499E-AC82-F2B8C60157E4}" type="datetimeFigureOut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8AB32-8CED-42D6-9721-9C791B4324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206958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111375" y="744538"/>
            <a:ext cx="25749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8AB32-8CED-42D6-9721-9C791B432439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2594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8AB32-8CED-42D6-9721-9C791B432439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111375" y="744538"/>
            <a:ext cx="25749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8AB32-8CED-42D6-9721-9C791B432439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23889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111375" y="744538"/>
            <a:ext cx="25749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8AB32-8CED-42D6-9721-9C791B432439}" type="slidenum">
              <a:rPr lang="ko-KR" altLang="en-US" smtClean="0">
                <a:solidFill>
                  <a:prstClr val="black"/>
                </a:solidFill>
              </a:rPr>
              <a:pPr/>
              <a:t>48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88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8AB32-8CED-42D6-9721-9C791B432439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3077284"/>
            <a:ext cx="5829300" cy="212336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432B-89AA-43D8-8919-BC0D6EA4CEB8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925144" y="9201474"/>
            <a:ext cx="1600200" cy="527403"/>
          </a:xfrm>
        </p:spPr>
        <p:txBody>
          <a:bodyPr/>
          <a:lstStyle/>
          <a:p>
            <a:r>
              <a:rPr lang="en-US" altLang="ko-KR" dirty="0" smtClean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6551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1EAE-DDBB-4457-B49E-C43EFDEA488E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7705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96703"/>
            <a:ext cx="1543050" cy="845220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96703"/>
            <a:ext cx="4514850" cy="845220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8E4A-63EB-4CA6-AD3A-3DD2C924242F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8483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327B-825B-414B-855E-811F0D6B3ED3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4218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0B4E-36C0-47CA-930B-C1F6F5E71D81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213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05C9-DBA5-4448-89D1-48AD43DFC1B7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7456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2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2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1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1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793F-6621-48D2-80F9-9305D08F11F6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9510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ECF9-121E-4268-8364-0491704347A5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2397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591-19B4-418C-BA34-07520F56A154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0770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2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9" y="394409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2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C998-101F-4C9E-8B39-6A49CC7C6E81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177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A3B7-2FA9-4B7A-AF21-BCCB9B6F08EC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2353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9181398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D607-8612-45DF-8601-B66D1EE235ED}" type="datetime1">
              <a:rPr lang="ko-KR" altLang="en-US" smtClean="0"/>
              <a:pPr/>
              <a:t>2023-12-05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9181398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9181398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24C1A-2455-43A8-A90E-FC526054F7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0598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jpeg"/><Relationship Id="rId21" Type="http://schemas.openxmlformats.org/officeDocument/2006/relationships/image" Target="../media/image19.jpe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dsound.kr/uploads/cer01.jp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dsound.kr/uploads/cer03.jp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7.png"/><Relationship Id="rId7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0.png"/><Relationship Id="rId7" Type="http://schemas.openxmlformats.org/officeDocument/2006/relationships/image" Target="../media/image7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1.png"/><Relationship Id="rId10" Type="http://schemas.openxmlformats.org/officeDocument/2006/relationships/image" Target="../media/image90.jpeg"/><Relationship Id="rId4" Type="http://schemas.microsoft.com/office/2007/relationships/hdphoto" Target="../media/hdphoto2.wdp"/><Relationship Id="rId9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jpeg"/><Relationship Id="rId18" Type="http://schemas.microsoft.com/office/2007/relationships/hdphoto" Target="../media/hdphoto10.wdp"/><Relationship Id="rId3" Type="http://schemas.openxmlformats.org/officeDocument/2006/relationships/image" Target="../media/image1.png"/><Relationship Id="rId21" Type="http://schemas.openxmlformats.org/officeDocument/2006/relationships/image" Target="../media/image97.jpeg"/><Relationship Id="rId12" Type="http://schemas.microsoft.com/office/2007/relationships/hdphoto" Target="../media/hdphoto7.wdp"/><Relationship Id="rId17" Type="http://schemas.openxmlformats.org/officeDocument/2006/relationships/image" Target="../media/image95.jpeg"/><Relationship Id="rId2" Type="http://schemas.openxmlformats.org/officeDocument/2006/relationships/image" Target="../media/image20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00.jpeg"/><Relationship Id="rId23" Type="http://schemas.openxmlformats.org/officeDocument/2006/relationships/image" Target="../media/image99.jpeg"/><Relationship Id="rId19" Type="http://schemas.openxmlformats.org/officeDocument/2006/relationships/image" Target="../media/image96.jpeg"/><Relationship Id="rId4" Type="http://schemas.openxmlformats.org/officeDocument/2006/relationships/image" Target="../media/image93.jpeg"/><Relationship Id="rId22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18" Type="http://schemas.openxmlformats.org/officeDocument/2006/relationships/image" Target="../media/image16.png"/><Relationship Id="rId3" Type="http://schemas.openxmlformats.org/officeDocument/2006/relationships/image" Target="../media/image102.png"/><Relationship Id="rId7" Type="http://schemas.openxmlformats.org/officeDocument/2006/relationships/image" Target="../media/image105.jpeg"/><Relationship Id="rId12" Type="http://schemas.openxmlformats.org/officeDocument/2006/relationships/image" Target="../media/image109.jpe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11" Type="http://schemas.openxmlformats.org/officeDocument/2006/relationships/image" Target="../media/image108.jpeg"/><Relationship Id="rId5" Type="http://schemas.openxmlformats.org/officeDocument/2006/relationships/image" Target="../media/image103.jpeg"/><Relationship Id="rId15" Type="http://schemas.openxmlformats.org/officeDocument/2006/relationships/image" Target="../media/image15.png"/><Relationship Id="rId10" Type="http://schemas.microsoft.com/office/2007/relationships/hdphoto" Target="../media/hdphoto12.wdp"/><Relationship Id="rId4" Type="http://schemas.openxmlformats.org/officeDocument/2006/relationships/image" Target="../media/image1.png"/><Relationship Id="rId9" Type="http://schemas.openxmlformats.org/officeDocument/2006/relationships/image" Target="../media/image107.png"/><Relationship Id="rId1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38574" y="759787"/>
            <a:ext cx="2015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</a:rPr>
              <a:t>www.kdsound.kr</a:t>
            </a:r>
          </a:p>
          <a:p>
            <a:pPr algn="r"/>
            <a:r>
              <a:rPr lang="en-US" altLang="ko-KR" sz="1200" b="1" dirty="0" smtClean="0">
                <a:solidFill>
                  <a:schemeClr val="accent2">
                    <a:lumMod val="75000"/>
                  </a:schemeClr>
                </a:solidFill>
              </a:rPr>
              <a:t> 033-646-6812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2471131" y="2720752"/>
            <a:ext cx="4388853" cy="2664296"/>
            <a:chOff x="2471131" y="2695136"/>
            <a:chExt cx="4388853" cy="2664295"/>
          </a:xfrm>
        </p:grpSpPr>
        <p:sp>
          <p:nvSpPr>
            <p:cNvPr id="2" name="TextBox 1"/>
            <p:cNvSpPr txBox="1"/>
            <p:nvPr/>
          </p:nvSpPr>
          <p:spPr>
            <a:xfrm>
              <a:off x="2636912" y="4364094"/>
              <a:ext cx="37834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HY수평선B" pitchFamily="18" charset="-127"/>
                  <a:ea typeface="HY수평선B" pitchFamily="18" charset="-127"/>
                </a:rPr>
                <a:t>공사지명원</a:t>
              </a:r>
              <a:r>
                <a:rPr lang="en-US" altLang="ko-KR" sz="3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E9002D"/>
                  </a:solidFill>
                  <a:latin typeface="HY수평선B" pitchFamily="18" charset="-127"/>
                  <a:ea typeface="HY수평선B" pitchFamily="18" charset="-127"/>
                </a:rPr>
                <a:t> </a:t>
              </a:r>
              <a:endParaRPr lang="ko-KR" altLang="en-US" sz="3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Y수평선B" pitchFamily="18" charset="-127"/>
                <a:ea typeface="HY수평선B" pitchFamily="18" charset="-127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2471131" y="4397711"/>
              <a:ext cx="45719" cy="961720"/>
            </a:xfrm>
            <a:prstGeom prst="rect">
              <a:avLst/>
            </a:prstGeom>
            <a:solidFill>
              <a:srgbClr val="E9002D"/>
            </a:solidFill>
            <a:ln>
              <a:solidFill>
                <a:srgbClr val="E900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 rot="5400000">
              <a:off x="5026762" y="1739063"/>
              <a:ext cx="66043" cy="3600400"/>
            </a:xfrm>
            <a:prstGeom prst="rect">
              <a:avLst/>
            </a:prstGeom>
            <a:solidFill>
              <a:srgbClr val="E9002D"/>
            </a:solidFill>
            <a:ln>
              <a:solidFill>
                <a:srgbClr val="E900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3573016" y="2695136"/>
              <a:ext cx="26661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8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수평선B" pitchFamily="18" charset="-127"/>
                  <a:ea typeface="HY수평선B" pitchFamily="18" charset="-127"/>
                </a:rPr>
                <a:t>KDS</a:t>
              </a:r>
              <a:r>
                <a:rPr lang="en-US" altLang="ko-KR" sz="40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HY수평선B" pitchFamily="18" charset="-127"/>
                  <a:ea typeface="HY수평선B" pitchFamily="18" charset="-127"/>
                </a:rPr>
                <a:t>ound</a:t>
              </a:r>
              <a:endParaRPr lang="ko-KR" altLang="en-US" sz="6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807729" y="3575555"/>
              <a:ext cx="192552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스피커 전문 제조업체</a:t>
              </a:r>
              <a:endParaRPr lang="en-US" altLang="ko-KR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457750" y="9501116"/>
            <a:ext cx="12116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solidFill>
                  <a:schemeClr val="bg1"/>
                </a:solidFill>
                <a:latin typeface="+mn-ea"/>
                <a:cs typeface="Ebrima" pitchFamily="2" charset="0"/>
              </a:rPr>
              <a:t>케이디</a:t>
            </a:r>
            <a:r>
              <a:rPr lang="ko-KR" altLang="en-US" sz="1400" b="1" dirty="0" smtClean="0">
                <a:solidFill>
                  <a:schemeClr val="bg1"/>
                </a:solidFill>
                <a:latin typeface="+mn-ea"/>
                <a:cs typeface="Ebrima" pitchFamily="2" charset="0"/>
              </a:rPr>
              <a:t> 음향</a:t>
            </a:r>
            <a:endParaRPr lang="en-US" altLang="ko-KR" sz="1400" b="1" dirty="0">
              <a:solidFill>
                <a:schemeClr val="bg1"/>
              </a:solidFill>
              <a:latin typeface="+mn-ea"/>
              <a:cs typeface="Ebrima" pitchFamily="2" charset="0"/>
            </a:endParaRPr>
          </a:p>
          <a:p>
            <a:r>
              <a:rPr lang="en-US" altLang="ko-KR" sz="1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rPr>
              <a:t> 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양재깨비체B" pitchFamily="18" charset="-127"/>
              <a:ea typeface="양재깨비체B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370" y="441896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직사각형 37"/>
          <p:cNvSpPr/>
          <p:nvPr/>
        </p:nvSpPr>
        <p:spPr>
          <a:xfrm>
            <a:off x="-461" y="2"/>
            <a:ext cx="6858000" cy="50118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548680" y="6393162"/>
            <a:ext cx="4080931" cy="2458036"/>
            <a:chOff x="438808" y="6393162"/>
            <a:chExt cx="4080931" cy="2458036"/>
          </a:xfrm>
        </p:grpSpPr>
        <p:grpSp>
          <p:nvGrpSpPr>
            <p:cNvPr id="46" name="그룹 45"/>
            <p:cNvGrpSpPr/>
            <p:nvPr/>
          </p:nvGrpSpPr>
          <p:grpSpPr>
            <a:xfrm>
              <a:off x="438808" y="6393162"/>
              <a:ext cx="4080931" cy="2458036"/>
              <a:chOff x="2183528" y="1988840"/>
              <a:chExt cx="4080931" cy="2458035"/>
            </a:xfrm>
          </p:grpSpPr>
          <p:pic>
            <p:nvPicPr>
              <p:cNvPr id="49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5728" y="3653093"/>
                <a:ext cx="688731" cy="70702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993" y="2923876"/>
                <a:ext cx="583219" cy="59758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3528" y="1988840"/>
                <a:ext cx="632946" cy="245803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6830" y="2532642"/>
                <a:ext cx="1131533" cy="107167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7743" y="2848696"/>
                <a:ext cx="632946" cy="157916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375" y="4172284"/>
                <a:ext cx="190775" cy="58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8" name="Picture 2" descr="C:\Users\owner\Pictures\조달제품\카달로그 제품\KTW-510SP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586" y="7704088"/>
              <a:ext cx="710911" cy="1065336"/>
            </a:xfrm>
            <a:prstGeom prst="rect">
              <a:avLst/>
            </a:prstGeom>
            <a:noFill/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" descr="C:\Users\owner\Pictures\조달제품\카달로그 제품\KHA-1WC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542" y="8084234"/>
              <a:ext cx="715498" cy="685190"/>
            </a:xfrm>
            <a:prstGeom prst="rect">
              <a:avLst/>
            </a:prstGeom>
            <a:noFill/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rightnessContrast bright="-7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660" y="8078574"/>
              <a:ext cx="640443" cy="651162"/>
            </a:xfrm>
            <a:prstGeom prst="rect">
              <a:avLst/>
            </a:prstGeom>
            <a:noFill/>
            <a:ln>
              <a:noFill/>
            </a:ln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그룹 8"/>
          <p:cNvGrpSpPr/>
          <p:nvPr/>
        </p:nvGrpSpPr>
        <p:grpSpPr>
          <a:xfrm>
            <a:off x="4809531" y="7223542"/>
            <a:ext cx="1490658" cy="1544894"/>
            <a:chOff x="4881541" y="7223542"/>
            <a:chExt cx="1490658" cy="1544894"/>
          </a:xfrm>
        </p:grpSpPr>
        <p:grpSp>
          <p:nvGrpSpPr>
            <p:cNvPr id="6" name="그룹 5"/>
            <p:cNvGrpSpPr/>
            <p:nvPr/>
          </p:nvGrpSpPr>
          <p:grpSpPr>
            <a:xfrm>
              <a:off x="4895888" y="7223542"/>
              <a:ext cx="1476311" cy="1540159"/>
              <a:chOff x="5111912" y="7151534"/>
              <a:chExt cx="1476311" cy="1540159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037583" y="7151534"/>
                <a:ext cx="550640" cy="537770"/>
              </a:xfrm>
              <a:prstGeom prst="rect">
                <a:avLst/>
              </a:prstGeom>
            </p:spPr>
          </p:pic>
          <p:grpSp>
            <p:nvGrpSpPr>
              <p:cNvPr id="36" name="그룹 35"/>
              <p:cNvGrpSpPr/>
              <p:nvPr/>
            </p:nvGrpSpPr>
            <p:grpSpPr>
              <a:xfrm>
                <a:off x="5111912" y="7185248"/>
                <a:ext cx="1418425" cy="1506445"/>
                <a:chOff x="5111912" y="7818051"/>
                <a:chExt cx="1418425" cy="1506445"/>
              </a:xfrm>
            </p:grpSpPr>
            <p:pic>
              <p:nvPicPr>
                <p:cNvPr id="37" name="Picture 3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66420" y="8967207"/>
                  <a:ext cx="463917" cy="34812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reflection blurRad="12700" stA="38000" endPos="28000" dist="508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1912" y="7818051"/>
                  <a:ext cx="295765" cy="2965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3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5948" y="8114622"/>
                  <a:ext cx="299353" cy="3005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3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47361" y="8665759"/>
                  <a:ext cx="290222" cy="65873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reflection blurRad="12700" stA="38000" endPos="28000" dist="508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4" descr="C:\Users\owner\Desktop\0C775EA0-9F45-4F3F-B8D5-796E647CFE4B.pn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1977" y="8609646"/>
                  <a:ext cx="423367" cy="3037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60" name="Picture 5" descr="C:\Users\owner\Desktop\003BA9F0-B37D-4DFD-B4AA-8FD67E316A13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81541" y="7604837"/>
              <a:ext cx="301050" cy="1163599"/>
            </a:xfrm>
            <a:prstGeom prst="rect">
              <a:avLst/>
            </a:prstGeom>
            <a:noFill/>
            <a:effectLst>
              <a:reflection blurRad="12700" stA="38000" endPos="28000" dist="127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owner\Desktop\9FE2523E-97DE-4903-B489-3222D3DE8F01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924" y="7918085"/>
              <a:ext cx="285683" cy="836456"/>
            </a:xfrm>
            <a:prstGeom prst="rect">
              <a:avLst/>
            </a:prstGeom>
            <a:noFill/>
            <a:effectLst>
              <a:reflection blurRad="12700" stA="38000" endPos="28000" dist="508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2" descr="C:\Users\owner\Pictures\조달제품\카달로그 제품\KHA-1WCA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4" t="14043" b="14650"/>
          <a:stretch/>
        </p:blipFill>
        <p:spPr bwMode="auto">
          <a:xfrm>
            <a:off x="5450838" y="7790434"/>
            <a:ext cx="365476" cy="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077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268077" y="921889"/>
            <a:ext cx="2961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사업자등록증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026" name="Picture 2" descr="C:\Users\owner\Desktop\인증서최근\사업자등록증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12" y="1640632"/>
            <a:ext cx="5353022" cy="75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16" name="TextBox 1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37662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268077" y="921889"/>
            <a:ext cx="2961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공장등록증명서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0" name="Picture 2" descr="cer0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175" y="1856656"/>
            <a:ext cx="4956303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12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grpSp>
        <p:nvGrpSpPr>
          <p:cNvPr id="15" name="그룹 1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16" name="TextBox 1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357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343150" y="9181398"/>
            <a:ext cx="2171700" cy="527403"/>
          </a:xfrm>
        </p:spPr>
        <p:txBody>
          <a:bodyPr/>
          <a:lstStyle/>
          <a:p>
            <a:r>
              <a:rPr lang="en-US" altLang="ko-KR" smtClean="0"/>
              <a:t>1</a:t>
            </a:r>
            <a:endParaRPr lang="ko-KR" altLang="en-US"/>
          </a:p>
        </p:txBody>
      </p:sp>
      <p:sp>
        <p:nvSpPr>
          <p:cNvPr id="27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4914900" y="9181398"/>
            <a:ext cx="1600200" cy="527403"/>
          </a:xfrm>
        </p:spPr>
        <p:txBody>
          <a:bodyPr/>
          <a:lstStyle/>
          <a:p>
            <a:fld id="{BA824C1A-2455-43A8-A90E-FC526054F7A4}" type="slidenum">
              <a:rPr lang="ko-KR" altLang="en-US" smtClean="0"/>
              <a:pPr/>
              <a:t>12</a:t>
            </a:fld>
            <a:endParaRPr lang="ko-KR" altLang="en-US"/>
          </a:p>
        </p:txBody>
      </p:sp>
      <p:cxnSp>
        <p:nvCxnSpPr>
          <p:cNvPr id="28" name="직선 연결선 27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그림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268077" y="921889"/>
            <a:ext cx="2961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CLEAN 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사업장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13" y="1759448"/>
            <a:ext cx="5346842" cy="7298008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4" name="TextBox 33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13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8" name="직사각형 3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0" name="TextBox 39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4" name="직사각형 4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44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6" name="TextBox 4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8" name="타원 4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12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3061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916832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직접생산확인증명서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14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grpSp>
        <p:nvGrpSpPr>
          <p:cNvPr id="15" name="그룹 1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16" name="TextBox 1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13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026" name="Picture 2" descr="C:\Users\Owner\Desktop\04. 인증서\직접생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66" y="1595414"/>
            <a:ext cx="6215106" cy="771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567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중소기업 확인서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15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16" name="TextBox 1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20" name="직사각형 1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8" name="TextBox 27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14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6146" name="Picture 2" descr="C:\Users\Owner\Desktop\04. 인증서\21년중소기업확인서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66" y="1666852"/>
            <a:ext cx="6143668" cy="7572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379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4F81BD">
                    <a:lumMod val="50000"/>
                  </a:srgbClr>
                </a:solidFill>
                <a:latin typeface="HY수평선B" pitchFamily="18" charset="-127"/>
                <a:ea typeface="HY수평선B" pitchFamily="18" charset="-127"/>
              </a:rPr>
              <a:t>특허증</a:t>
            </a:r>
            <a:endParaRPr lang="en-US" altLang="ko-KR" sz="2800" b="1" dirty="0">
              <a:solidFill>
                <a:srgbClr val="4F81BD">
                  <a:lumMod val="50000"/>
                </a:srgb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16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5" name="Picture 2" descr="C:\Users\owner\Desktop\인증서최근\특허증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89" y="1712640"/>
            <a:ext cx="5386915" cy="76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17" name="TextBox 16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24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27" name="직사각형 26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9" name="TextBox 28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15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5826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장애인 표준사업장 인증서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1266" name="Picture 2" descr="cer0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889" y="2000672"/>
            <a:ext cx="4948368" cy="70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8" name="TextBox 27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15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2" name="직사각형 3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3" name="그룹 32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4" name="TextBox 33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8" name="직사각형 3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0" name="TextBox 3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6361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품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질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경영시스템인증서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357264" y="1496616"/>
            <a:ext cx="2223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  <a:latin typeface="HY수평선B" pitchFamily="18" charset="-127"/>
                <a:ea typeface="HY수평선B" pitchFamily="18" charset="-127"/>
              </a:rPr>
              <a:t>ISO 9001:2015</a:t>
            </a:r>
            <a:endParaRPr lang="en-US" altLang="ko-KR" dirty="0">
              <a:solidFill>
                <a:schemeClr val="accent2">
                  <a:lumMod val="7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직사각형 38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0" name="그룹 39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1" name="TextBox 40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24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5" name="직사각형 4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6" name="그룹 4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7" name="TextBox 4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17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8194" name="Picture 2" descr="C:\Users\Owner\Desktop\04. 인증서\ISO품질경영시스템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8" y="1595414"/>
            <a:ext cx="6357982" cy="771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610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환경경영시스템인증서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357264" y="1496616"/>
            <a:ext cx="2223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  <a:latin typeface="HY수평선B" pitchFamily="18" charset="-127"/>
                <a:ea typeface="HY수평선B" pitchFamily="18" charset="-127"/>
              </a:rPr>
              <a:t>ISO 14001:2015</a:t>
            </a:r>
            <a:endParaRPr lang="en-US" altLang="ko-KR" dirty="0">
              <a:solidFill>
                <a:schemeClr val="accent2">
                  <a:lumMod val="7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6" name="그룹 4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7" name="TextBox 4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15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51" name="직사각형 50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2" name="그룹 51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53" name="TextBox 52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55" name="타원 5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57" name="직사각형 56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8" name="그룹 57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9" name="TextBox 58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60" name="그룹 59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61" name="타원 60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7170" name="Picture 2" descr="C:\Users\Owner\Desktop\04. 인증서\ISO환경경영시스템인증서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8" y="1595414"/>
            <a:ext cx="6286544" cy="771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929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12776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제품인증서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직사각형 3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0" name="TextBox 3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4" name="직사각형 4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4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6" name="TextBox 4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8" name="타원 4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19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3075" name="Picture 3" descr="C:\Users\Owner\Desktop\Scan\Scan_20221104_163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66" y="1666852"/>
            <a:ext cx="6215106" cy="7572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469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772133" y="921892"/>
            <a:ext cx="296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지명원</a:t>
            </a: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48682" y="2288706"/>
            <a:ext cx="57606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금번 귀하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(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사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)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께서 발주하는 </a:t>
            </a:r>
            <a:r>
              <a:rPr lang="en-US" altLang="ko-KR" sz="2000" u="sng" dirty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2000" u="sng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           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공사에 지명하여 주심을 바라오며 적극 참여하고자 관계 서류를 첨부하여 제출하오니 심사하시고 지명하여 주시기 바랍니다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.</a:t>
            </a:r>
          </a:p>
          <a:p>
            <a:pPr algn="just">
              <a:lnSpc>
                <a:spcPct val="200000"/>
              </a:lnSpc>
            </a:pPr>
            <a:endParaRPr lang="en-US" altLang="ko-KR" sz="2000" dirty="0" smtClean="0">
              <a:solidFill>
                <a:srgbClr val="002060"/>
              </a:solidFill>
              <a:latin typeface="HY울릉도B" pitchFamily="18" charset="-127"/>
              <a:ea typeface="HY울릉도B" pitchFamily="18" charset="-127"/>
            </a:endParaRPr>
          </a:p>
          <a:p>
            <a:pPr algn="r">
              <a:lnSpc>
                <a:spcPct val="200000"/>
              </a:lnSpc>
            </a:pPr>
            <a:r>
              <a:rPr lang="ko-KR" altLang="en-US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20    </a:t>
            </a:r>
            <a:r>
              <a:rPr lang="ko-KR" altLang="en-US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년    월    일</a:t>
            </a:r>
            <a:endParaRPr lang="en-US" altLang="ko-KR" sz="1600" dirty="0" smtClean="0">
              <a:solidFill>
                <a:srgbClr val="002060"/>
              </a:solidFill>
              <a:latin typeface="HY울릉도B" pitchFamily="18" charset="-127"/>
              <a:ea typeface="HY울릉도B" pitchFamily="18" charset="-127"/>
            </a:endParaRPr>
          </a:p>
          <a:p>
            <a:pPr algn="r">
              <a:lnSpc>
                <a:spcPct val="200000"/>
              </a:lnSpc>
            </a:pPr>
            <a:r>
              <a:rPr lang="ko-KR" altLang="en-US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강원도 강릉시 </a:t>
            </a:r>
            <a:r>
              <a:rPr lang="ko-KR" altLang="en-US" sz="1600" dirty="0" err="1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강동면</a:t>
            </a:r>
            <a:r>
              <a:rPr lang="ko-KR" altLang="en-US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강동초교길 </a:t>
            </a:r>
            <a:r>
              <a:rPr lang="en-US" altLang="ko-KR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39</a:t>
            </a:r>
          </a:p>
          <a:p>
            <a:pPr algn="r">
              <a:lnSpc>
                <a:spcPct val="200000"/>
              </a:lnSpc>
            </a:pPr>
            <a:r>
              <a:rPr lang="ko-KR" altLang="en-US" sz="1600" dirty="0" err="1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케이디음향</a:t>
            </a:r>
            <a:endParaRPr lang="en-US" altLang="ko-KR" sz="1600" dirty="0" smtClean="0">
              <a:solidFill>
                <a:srgbClr val="002060"/>
              </a:solidFill>
              <a:latin typeface="HY울릉도B" pitchFamily="18" charset="-127"/>
              <a:ea typeface="HY울릉도B" pitchFamily="18" charset="-127"/>
            </a:endParaRPr>
          </a:p>
          <a:p>
            <a:pPr algn="r">
              <a:lnSpc>
                <a:spcPct val="200000"/>
              </a:lnSpc>
            </a:pPr>
            <a:r>
              <a:rPr lang="ko-KR" altLang="en-US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대표  김범수</a:t>
            </a:r>
            <a:endParaRPr lang="en-US" altLang="ko-KR" sz="1600" dirty="0" smtClean="0">
              <a:solidFill>
                <a:srgbClr val="002060"/>
              </a:solidFill>
              <a:latin typeface="HY울릉도B" pitchFamily="18" charset="-127"/>
              <a:ea typeface="HY울릉도B" pitchFamily="18" charset="-127"/>
            </a:endParaRPr>
          </a:p>
          <a:p>
            <a:pPr algn="r">
              <a:lnSpc>
                <a:spcPct val="200000"/>
              </a:lnSpc>
            </a:pPr>
            <a:endParaRPr lang="en-US" altLang="ko-KR" sz="1600" dirty="0">
              <a:solidFill>
                <a:srgbClr val="002060"/>
              </a:solidFill>
              <a:latin typeface="HY울릉도B" pitchFamily="18" charset="-127"/>
              <a:ea typeface="HY울릉도B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Tel : (033)646-6812</a:t>
            </a:r>
          </a:p>
          <a:p>
            <a:pPr algn="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Fax : (033)646-6813</a:t>
            </a:r>
          </a:p>
          <a:p>
            <a:pPr algn="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Homepage : www.kdsound.kr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40002" y="9501118"/>
            <a:ext cx="17171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www.kdsound.kr</a:t>
            </a:r>
          </a:p>
          <a:p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양재깨비체B" pitchFamily="18" charset="-127"/>
              <a:ea typeface="양재깨비체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60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12776" y="920552"/>
            <a:ext cx="4488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CE 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인증서</a:t>
            </a:r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/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표준부합신고서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26" name="Picture 2" descr="C:\Users\Owner\Desktop\KD사진\KS인증사진\ce(nsu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972" y="1856658"/>
            <a:ext cx="2775740" cy="39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wner\Desktop\KD사진\KS인증사진\ce(su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8624" y="1856658"/>
            <a:ext cx="2775740" cy="39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Owner\Desktop\KD사진\KS인증사진\ce(sc-60brt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5858" y="5780058"/>
            <a:ext cx="2735310" cy="35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1" name="TextBox 30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33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5" name="직사각형 3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7" name="TextBox 3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1" name="직사각형 40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3" name="TextBox 42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20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16465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12776" y="920552"/>
            <a:ext cx="4488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안전보건경영시스템인증서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2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1" name="TextBox 30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" name="그룹 31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33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5" name="직사각형 3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3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7" name="TextBox 3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8" name="그룹 37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1" name="직사각형 40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9" name="그룹 41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3" name="TextBox 42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0" name="그룹 43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21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4098" name="Picture 2" descr="C:\Users\Owner\Desktop\04. 인증서\안전보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8" y="1595414"/>
            <a:ext cx="6357982" cy="7786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465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12776" y="920552"/>
            <a:ext cx="4488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특허증</a:t>
            </a:r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(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무선</a:t>
            </a:r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)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2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1" name="TextBox 30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" name="그룹 31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33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5" name="직사각형 3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3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7" name="TextBox 3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8" name="그룹 37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1" name="직사각형 40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9" name="그룹 41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3" name="TextBox 42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0" name="그룹 43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22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26" name="Picture 2" descr="C:\Users\Owner\Desktop\04. 인증서\특허증(무선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04" y="1666852"/>
            <a:ext cx="6134090" cy="7643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465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경쟁입찰참가자격등록증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30" name="TextBox 2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6" name="TextBox 3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8" name="타원 3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23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026" name="Picture 2" descr="C:\Users\Owner\Desktop\Scan\Scan_20221118_134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1595414"/>
            <a:ext cx="6429420" cy="771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04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무역협회 </a:t>
            </a:r>
            <a:r>
              <a:rPr lang="ko-KR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회원증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481" y="1856655"/>
            <a:ext cx="5181706" cy="686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4" name="TextBox 33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33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8" name="직사각형 3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0" name="TextBox 39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4" name="직사각형 4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6" name="TextBox 4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8" name="타원 4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24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26612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4F81BD">
                    <a:lumMod val="50000"/>
                  </a:srgbClr>
                </a:solidFill>
                <a:latin typeface="HY수평선B" pitchFamily="18" charset="-127"/>
                <a:ea typeface="HY수평선B" pitchFamily="18" charset="-127"/>
              </a:rPr>
              <a:t>정보통신공사업등록증</a:t>
            </a:r>
            <a:endParaRPr lang="en-US" altLang="ko-KR" sz="2800" b="1" dirty="0">
              <a:solidFill>
                <a:srgbClr val="4F81BD">
                  <a:lumMod val="50000"/>
                </a:srgb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owner\Desktop\인증서최근\정보통신공사업등록증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8" t="2441" r="2826" b="5165"/>
          <a:stretch/>
        </p:blipFill>
        <p:spPr bwMode="auto">
          <a:xfrm>
            <a:off x="764704" y="1695451"/>
            <a:ext cx="5404929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9" name="직사각형 38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0" name="그룹 39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1" name="TextBox 40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25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3490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rgbClr val="4F81BD">
                    <a:lumMod val="50000"/>
                  </a:srgbClr>
                </a:solidFill>
                <a:latin typeface="HY수평선B" pitchFamily="18" charset="-127"/>
                <a:ea typeface="HY수평선B" pitchFamily="18" charset="-127"/>
              </a:rPr>
              <a:t>소프트웨어사업자</a:t>
            </a:r>
            <a:endParaRPr lang="en-US" altLang="ko-KR" sz="2800" b="1" dirty="0">
              <a:solidFill>
                <a:srgbClr val="4F81BD">
                  <a:lumMod val="50000"/>
                </a:srgb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owner\Desktop\인증서최근\소프트웨어사업자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6" r="2210" b="3145"/>
          <a:stretch/>
        </p:blipFill>
        <p:spPr bwMode="auto">
          <a:xfrm>
            <a:off x="692696" y="1714500"/>
            <a:ext cx="5481228" cy="74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33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27" name="직사각형 26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9" name="TextBox 28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5" name="직사각형 4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7" name="TextBox 46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26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06356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56794" y="920552"/>
            <a:ext cx="4344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rgbClr val="4F81BD">
                    <a:lumMod val="50000"/>
                  </a:srgbClr>
                </a:solidFill>
                <a:latin typeface="HY수평선B" pitchFamily="18" charset="-127"/>
                <a:ea typeface="HY수평선B" pitchFamily="18" charset="-127"/>
              </a:rPr>
              <a:t>벤처기업확인서</a:t>
            </a:r>
            <a:endParaRPr lang="en-US" altLang="ko-KR" sz="2800" b="1" dirty="0">
              <a:solidFill>
                <a:srgbClr val="4F81BD">
                  <a:lumMod val="50000"/>
                </a:srgb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owner\Desktop\인증서최근\벤처기업확인서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257" y="1691594"/>
            <a:ext cx="5394667" cy="76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1" name="TextBox 50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53" name="타원 5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55" name="직사각형 5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6" name="그룹 5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57" name="TextBox 5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59" name="타원 5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27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69167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시험성적서</a:t>
            </a:r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/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시험결과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16" name="TextBox 1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33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20" name="직사각형 1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8" name="TextBox 27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2" name="직사각형 3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34" name="TextBox 33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28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2050" name="Picture 2" descr="C:\Users\Owner\Desktop\2021시험성적서 (1).png\2021시험성적서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94" y="1595415"/>
            <a:ext cx="5667375" cy="771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625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시험성적서</a:t>
            </a:r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/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시험결과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29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028" name="Picture 4" descr="C:\Users\Owner\Desktop\2021시험성적서 (1).png\2021시험성적서_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8" y="1595414"/>
            <a:ext cx="5667376" cy="7643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425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772133" y="921892"/>
            <a:ext cx="296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공사지명원</a:t>
            </a: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4026" y="2650683"/>
            <a:ext cx="2630958" cy="45402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87350" y="2704652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P.A Speaker</a:t>
            </a:r>
            <a:endParaRPr kumimoji="1" lang="en-US" altLang="ko-KR" sz="1400" b="1" dirty="0" smtClean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54026" y="6022090"/>
            <a:ext cx="2630958" cy="4540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732683" y="6074353"/>
            <a:ext cx="1400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P.A Amplifier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28853" y="3074646"/>
            <a:ext cx="26561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Column Speaker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Horn Speaker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Wall Speaker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Ceiling Speaker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Horn Driver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APT Speaker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Megaphone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Sound </a:t>
            </a:r>
            <a:r>
              <a:rPr kumimoji="1" lang="en-US" altLang="ko-KR" sz="12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Rainforcement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Speaker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3534347" y="2658603"/>
            <a:ext cx="2630959" cy="45402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3572128" y="2720472"/>
            <a:ext cx="245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solidFill>
                  <a:schemeClr val="bg1"/>
                </a:solidFill>
              </a:rPr>
              <a:t>Professional  Speaker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520990" y="6023175"/>
            <a:ext cx="2644316" cy="4540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3509172" y="3082566"/>
            <a:ext cx="2728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Sound </a:t>
            </a:r>
            <a:r>
              <a:rPr kumimoji="1" lang="en-US" altLang="ko-KR" sz="1200" dirty="0" err="1">
                <a:latin typeface="HY수평선B" pitchFamily="18" charset="-127"/>
                <a:ea typeface="HY수평선B" pitchFamily="18" charset="-127"/>
                <a:cs typeface="Arial" pitchFamily="34" charset="0"/>
              </a:rPr>
              <a:t>Rainforcement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Speaker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Musical instrument Speaker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Professional Speaker System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Loud Speaker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501010" y="6477942"/>
            <a:ext cx="1633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DUST_CAP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GASKET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SPEAKER PART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82305" y="6094097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Speaker Part </a:t>
            </a:r>
            <a:endParaRPr kumimoji="1" lang="en-US" altLang="ko-KR" sz="1400" b="1" dirty="0" smtClean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15342" y="6454136"/>
            <a:ext cx="2497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Portable Amplifier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Multiple Amplifier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Power Amplifier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657132" y="7934319"/>
            <a:ext cx="1526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200000"/>
              </a:lnSpc>
            </a:pPr>
            <a:r>
              <a:rPr lang="ko-KR" altLang="en-US" sz="2000" b="1" dirty="0" err="1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케이디</a:t>
            </a:r>
            <a:r>
              <a:rPr lang="ko-KR" altLang="en-US" sz="2000" b="1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음향</a:t>
            </a:r>
            <a:endParaRPr lang="en-US" altLang="ko-KR" sz="2000" b="1" dirty="0">
              <a:solidFill>
                <a:srgbClr val="00206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8" name="TextBox 27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8" name="타원 3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1340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시험성적서</a:t>
            </a:r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/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시험결과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105" y="2104589"/>
            <a:ext cx="244009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421" y="5653113"/>
            <a:ext cx="2526965" cy="348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806" y="2104589"/>
            <a:ext cx="253658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107" y="5645844"/>
            <a:ext cx="2440184" cy="349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그룹 26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8" name="TextBox 27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Ebrima" pitchFamily="2" charset="0"/>
                    <a:ea typeface="Ebrima" pitchFamily="2" charset="0"/>
                    <a:cs typeface="Ebrima" pitchFamily="2" charset="0"/>
                  </a:rPr>
                  <a:t>30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60805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시험성적서</a:t>
            </a:r>
            <a:r>
              <a:rPr lang="en-US" altLang="ko-KR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/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시험결과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96" y="2072680"/>
            <a:ext cx="2486196" cy="21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987" y="2072680"/>
            <a:ext cx="2475594" cy="21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462" y="4376939"/>
            <a:ext cx="2557885" cy="21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155" y="6681193"/>
            <a:ext cx="2348831" cy="203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025" y="6681193"/>
            <a:ext cx="2547602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588" y="2072680"/>
            <a:ext cx="2486196" cy="21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024" y="2087633"/>
            <a:ext cx="2475594" cy="21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690" y="4391890"/>
            <a:ext cx="2557885" cy="21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026" y="4319880"/>
            <a:ext cx="2501467" cy="227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688" y="6696146"/>
            <a:ext cx="2537422" cy="203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7" name="TextBox 3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Ebrima" pitchFamily="2" charset="0"/>
                    <a:ea typeface="Ebrima" pitchFamily="2" charset="0"/>
                    <a:cs typeface="Ebrima" pitchFamily="2" charset="0"/>
                  </a:rPr>
                  <a:t>31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60805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제품시험성적서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728" y="1712640"/>
            <a:ext cx="4800600" cy="738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그룹 21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3" name="TextBox 22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32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29245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제품시험성적서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33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2050" name="Picture 2" descr="C:\Users\owner\Desktop\제품시험성적서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653" y="1712640"/>
            <a:ext cx="5400675" cy="738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55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제품시험성적서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0" y="1784648"/>
            <a:ext cx="4886325" cy="729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34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555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제품시험성적서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20" y="1784651"/>
            <a:ext cx="4962525" cy="732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35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555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제품시험성적서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026" name="Picture 2" descr="C:\Users\owner\Desktop\홈페이지\제품시험성적서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49" t="3977" r="5577" b="6252"/>
          <a:stretch/>
        </p:blipFill>
        <p:spPr bwMode="auto">
          <a:xfrm>
            <a:off x="927100" y="1663700"/>
            <a:ext cx="5238204" cy="76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84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0808" y="92188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제품시험성적서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37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2050" name="Picture 2" descr="C:\Users\owner\Desktop\홈페이지\제품시험성적서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32" t="1435" r="4255" b="2810"/>
          <a:stretch/>
        </p:blipFill>
        <p:spPr bwMode="auto">
          <a:xfrm>
            <a:off x="779258" y="1676400"/>
            <a:ext cx="5530062" cy="76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063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2958283" y="2504731"/>
            <a:ext cx="3087476" cy="45402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091606" y="2558698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KTW-6SP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933108" y="2928693"/>
            <a:ext cx="2800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290mm(W)*210mm(H)*93mm(D)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98dB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Ｗ</a:t>
            </a:r>
            <a:endParaRPr kumimoji="1" lang="en-US" altLang="ko-KR" sz="1200" dirty="0" smtClean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22959719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50120" y="4903061"/>
            <a:ext cx="3095639" cy="4540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083443" y="4957029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KTW-503SPA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2924946" y="5327023"/>
            <a:ext cx="3120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200mm(W)*285mm(H)*90mm(D)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90dB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:22959720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950119" y="7156166"/>
            <a:ext cx="3077532" cy="4540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3083443" y="7210134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KTW-510SPA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2924946" y="7580128"/>
            <a:ext cx="3120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200mm(W)*285mm(H)*90mm(D)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92dB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22959721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1023357" y="4380975"/>
            <a:ext cx="1306769" cy="717345"/>
            <a:chOff x="874290" y="2266387"/>
            <a:chExt cx="1306769" cy="717345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980728" y="8049344"/>
            <a:ext cx="1306769" cy="717345"/>
            <a:chOff x="874290" y="2266387"/>
            <a:chExt cx="1306769" cy="717345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092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C00000"/>
                </a:solidFill>
                <a:latin typeface="HY수평선B" pitchFamily="18" charset="-127"/>
                <a:ea typeface="HY수평선B" pitchFamily="18" charset="-127"/>
              </a:rPr>
              <a:t>Wall Speaker</a:t>
            </a:r>
            <a:endParaRPr lang="en-US" altLang="ko-KR" sz="2000" b="1" dirty="0">
              <a:solidFill>
                <a:srgbClr val="C0000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4712666" y="9498697"/>
            <a:ext cx="1994815" cy="325606"/>
            <a:chOff x="4712664" y="9498676"/>
            <a:chExt cx="1994815" cy="325604"/>
          </a:xfrm>
        </p:grpSpPr>
        <p:sp>
          <p:nvSpPr>
            <p:cNvPr id="42" name="TextBox 4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6381326" y="9498676"/>
              <a:ext cx="326153" cy="292386"/>
              <a:chOff x="6381326" y="9498676"/>
              <a:chExt cx="326153" cy="292386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381326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35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52" name="직사각형 5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3" name="그룹 52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4" name="TextBox 53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56" name="타원 5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2050" name="Picture 2" descr="C:\Users\owner\Pictures\조달제품\카달로그 제품\KTW-510SP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395" y="5628414"/>
            <a:ext cx="1630493" cy="22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wner\Pictures\조달제품\카달로그 제품\KTW-6SP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689" y="2576736"/>
            <a:ext cx="2088231" cy="15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70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2958282" y="2648746"/>
            <a:ext cx="2927610" cy="45402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091606" y="2702715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KTC-120S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2933109" y="3072709"/>
            <a:ext cx="31126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120mm(W)*120mm(H)*47mm(D)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82dB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200" i="1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타공</a:t>
            </a:r>
            <a:r>
              <a:rPr kumimoji="1" lang="ko-KR" altLang="en-US" sz="1200" i="1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크기  </a:t>
            </a:r>
            <a:r>
              <a:rPr lang="en-US" altLang="ko-KR" sz="1200" i="1" dirty="0" smtClean="0">
                <a:latin typeface="HY수평선B" pitchFamily="18" charset="-127"/>
                <a:ea typeface="HY수평선B" pitchFamily="18" charset="-127"/>
              </a:rPr>
              <a:t>Ø110~115mm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22959722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950118" y="5882089"/>
            <a:ext cx="2935773" cy="4540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443" y="5936056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KTC-140R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924944" y="6306050"/>
            <a:ext cx="2960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Ø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140mm*47mm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82dB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2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타공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크기 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Ø110~115mm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22959723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071" y="5788012"/>
            <a:ext cx="1881900" cy="185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898097" y="4582730"/>
            <a:ext cx="1306769" cy="717345"/>
            <a:chOff x="874290" y="2266387"/>
            <a:chExt cx="1306769" cy="71734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970104" y="7692044"/>
            <a:ext cx="1306769" cy="717345"/>
            <a:chOff x="874290" y="2266387"/>
            <a:chExt cx="1306769" cy="717345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092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APT Speaker</a:t>
            </a:r>
            <a:endParaRPr lang="en-US" altLang="ko-KR" sz="2000" b="1" dirty="0">
              <a:solidFill>
                <a:srgbClr val="0000FF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0" name="TextBox 3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36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56" name="직사각형 55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4712666" y="9498697"/>
            <a:ext cx="1994815" cy="325606"/>
            <a:chOff x="4712664" y="9498676"/>
            <a:chExt cx="1994815" cy="325604"/>
          </a:xfrm>
        </p:grpSpPr>
        <p:sp>
          <p:nvSpPr>
            <p:cNvPr id="58" name="TextBox 57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prstClr val="white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6381326" y="9498676"/>
              <a:ext cx="326153" cy="292386"/>
              <a:chOff x="6381326" y="9498676"/>
              <a:chExt cx="326153" cy="292386"/>
            </a:xfrm>
          </p:grpSpPr>
          <p:sp>
            <p:nvSpPr>
              <p:cNvPr id="60" name="타원 5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381326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solidFill>
                      <a:prstClr val="black"/>
                    </a:solidFill>
                    <a:latin typeface="Ebrima" pitchFamily="2" charset="0"/>
                    <a:ea typeface="Ebrima" pitchFamily="2" charset="0"/>
                    <a:cs typeface="Ebrima" pitchFamily="2" charset="0"/>
                  </a:rPr>
                  <a:t>39</a:t>
                </a:r>
                <a:endParaRPr lang="ko-KR" altLang="en-US" sz="1300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3074" name="Picture 2" descr="C:\Users\owner\Pictures\조달제품\카달로그 제품\KTC-120S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399" y="2674279"/>
            <a:ext cx="1703489" cy="17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465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 flipH="1">
            <a:off x="836714" y="704527"/>
            <a:ext cx="6043059" cy="26000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44217" y="560511"/>
            <a:ext cx="1794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E9002D"/>
                </a:solidFill>
                <a:latin typeface="HY수평선B" pitchFamily="18" charset="-127"/>
                <a:ea typeface="HY수평선B" pitchFamily="18" charset="-127"/>
              </a:rPr>
              <a:t>I</a:t>
            </a:r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Y수평선B" pitchFamily="18" charset="-127"/>
                <a:ea typeface="HY수평선B" pitchFamily="18" charset="-127"/>
              </a:rPr>
              <a:t>ndex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4215" y="1280593"/>
            <a:ext cx="127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인사말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57364" y="1523976"/>
            <a:ext cx="127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회사현황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57364" y="1809728"/>
            <a:ext cx="127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조직도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57364" y="2095480"/>
            <a:ext cx="2221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납품거래</a:t>
            </a:r>
            <a:r>
              <a:rPr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협력업체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57364" y="8596338"/>
            <a:ext cx="1783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조달등록제품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57364" y="2381232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사업자등록증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57364" y="2666984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공장등록증명서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57364" y="3238488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직접생산확인서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57364" y="3881430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특허증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857364" y="4524372"/>
            <a:ext cx="322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품질경영시스템</a:t>
            </a:r>
            <a:r>
              <a: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인증서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57364" y="8882090"/>
            <a:ext cx="322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사업장</a:t>
            </a:r>
            <a:r>
              <a:rPr lang="ko-KR" altLang="en-US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위치</a:t>
            </a:r>
            <a:endParaRPr lang="ko-KR" altLang="en-US" sz="16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92140" y="776535"/>
            <a:ext cx="936104" cy="1238140"/>
            <a:chOff x="692140" y="1338597"/>
            <a:chExt cx="936104" cy="1238140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2140" y="1338597"/>
              <a:ext cx="936104" cy="1238140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 rot="522007">
              <a:off x="948430" y="1490888"/>
              <a:ext cx="523430" cy="338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>
                  <a:solidFill>
                    <a:schemeClr val="tx1"/>
                  </a:solidFill>
                  <a:latin typeface="양재벨라체M" pitchFamily="18" charset="-127"/>
                  <a:ea typeface="양재벨라체M" pitchFamily="18" charset="-127"/>
                </a:rPr>
                <a:t>KD</a:t>
              </a:r>
            </a:p>
            <a:p>
              <a:pPr algn="ctr"/>
              <a:r>
                <a:rPr lang="en-US" altLang="ko-KR" sz="1100" b="1" dirty="0" smtClean="0">
                  <a:solidFill>
                    <a:schemeClr val="tx1"/>
                  </a:solidFill>
                  <a:latin typeface="양재벨라체M" pitchFamily="18" charset="-127"/>
                  <a:ea typeface="양재벨라체M" pitchFamily="18" charset="-127"/>
                </a:rPr>
                <a:t>Sound</a:t>
              </a:r>
              <a:endParaRPr lang="ko-KR" altLang="en-US" sz="1100" b="1" dirty="0">
                <a:solidFill>
                  <a:schemeClr val="tx1"/>
                </a:solidFill>
                <a:latin typeface="양재벨라체M" pitchFamily="18" charset="-127"/>
                <a:ea typeface="양재벨라체M" pitchFamily="18" charset="-127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857364" y="5238752"/>
            <a:ext cx="3229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제품인증서</a:t>
            </a:r>
            <a:endParaRPr lang="en-US" altLang="ko-KR" sz="14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  <a:p>
            <a:pPr marL="285750" indent="-285750">
              <a:buFont typeface="Wingdings" pitchFamily="2" charset="2"/>
              <a:buChar char="u"/>
            </a:pPr>
            <a:endParaRPr lang="en-US" altLang="ko-KR" sz="8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안전보건경영시스템인증서</a:t>
            </a:r>
            <a:endParaRPr lang="en-US" altLang="ko-KR" sz="14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  <a:p>
            <a:pPr marL="285750" indent="-285750">
              <a:buFont typeface="Wingdings" pitchFamily="2" charset="2"/>
              <a:buChar char="u"/>
            </a:pPr>
            <a:endParaRPr lang="en-US" altLang="ko-KR" sz="8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무선특허증</a:t>
            </a:r>
            <a:endParaRPr lang="en-US" altLang="ko-KR" sz="14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  <a:p>
            <a:pPr marL="285750" indent="-285750">
              <a:buFont typeface="Wingdings" pitchFamily="2" charset="2"/>
              <a:buChar char="u"/>
            </a:pPr>
            <a:endParaRPr lang="en-US" altLang="ko-KR" sz="14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  <a:p>
            <a:pPr marL="285750" indent="-285750">
              <a:buFont typeface="Wingdings" pitchFamily="2" charset="2"/>
              <a:buChar char="u"/>
            </a:pPr>
            <a:endParaRPr lang="en-US" altLang="ko-KR" sz="14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7364" y="3524240"/>
            <a:ext cx="322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중소기업</a:t>
            </a:r>
            <a:r>
              <a:rPr lang="ko-KR" altLang="en-US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확인서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57364" y="4167182"/>
            <a:ext cx="322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장애인</a:t>
            </a:r>
            <a:r>
              <a: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표준사업장</a:t>
            </a:r>
            <a:r>
              <a: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인증서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57364" y="6881826"/>
            <a:ext cx="330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정보통신</a:t>
            </a:r>
            <a:r>
              <a:rPr lang="ko-KR" altLang="en-US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공사업</a:t>
            </a:r>
            <a:r>
              <a:rPr lang="ko-KR" altLang="en-US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등록증</a:t>
            </a:r>
            <a:endParaRPr lang="en-US" altLang="ko-KR" sz="1400" b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7364" y="4881562"/>
            <a:ext cx="322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환경경영시스템</a:t>
            </a:r>
            <a:r>
              <a: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인증서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57364" y="6238884"/>
            <a:ext cx="322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경쟁입찰</a:t>
            </a:r>
            <a:r>
              <a: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참가</a:t>
            </a:r>
            <a:r>
              <a: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자격등록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57364" y="6596074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무역협회 </a:t>
            </a:r>
            <a:r>
              <a:rPr lang="ko-KR" altLang="en-US" sz="1400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회원증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57364" y="2952736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ko-KR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CLEAN </a:t>
            </a: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사업장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272480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857364" y="7881958"/>
            <a:ext cx="322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시험성적서</a:t>
            </a:r>
            <a:r>
              <a:rPr lang="en-US" altLang="ko-KR" sz="16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/</a:t>
            </a: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시험결과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57364" y="8239148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제품시험성적서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57364" y="7239016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소프트웨어사업자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57364" y="7596206"/>
            <a:ext cx="322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수평선B" pitchFamily="18" charset="-127"/>
                <a:ea typeface="HY수평선B" pitchFamily="18" charset="-127"/>
              </a:rPr>
              <a:t>벤처기업확인서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6" name="TextBox 4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51354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직사각형 28"/>
          <p:cNvSpPr/>
          <p:nvPr/>
        </p:nvSpPr>
        <p:spPr>
          <a:xfrm>
            <a:off x="2958283" y="2005219"/>
            <a:ext cx="2846981" cy="45402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3091606" y="2059187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KHA-1WCA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2933109" y="2429181"/>
            <a:ext cx="29527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120mm(W)*60mm(D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)</a:t>
            </a:r>
            <a:endParaRPr kumimoji="1" lang="en-US" altLang="ko-KR" sz="1200" dirty="0" smtClean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90dB</a:t>
            </a:r>
            <a:endParaRPr lang="ko-KR" altLang="en-US" sz="1200" dirty="0">
              <a:latin typeface="HY수평선B" pitchFamily="18" charset="-127"/>
              <a:ea typeface="HY수평선B" pitchFamily="18" charset="-127"/>
            </a:endParaRP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1W / </a:t>
            </a:r>
            <a:r>
              <a:rPr lang="ko-KR" altLang="en-US" sz="1200" dirty="0">
                <a:latin typeface="HY수평선B" pitchFamily="18" charset="-127"/>
                <a:ea typeface="HY수평선B" pitchFamily="18" charset="-127"/>
              </a:rPr>
              <a:t>최대 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3W</a:t>
            </a: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200" dirty="0" err="1">
                <a:latin typeface="HY수평선B" pitchFamily="18" charset="-127"/>
                <a:ea typeface="HY수평선B" pitchFamily="18" charset="-127"/>
              </a:rPr>
              <a:t>타공</a:t>
            </a:r>
            <a:r>
              <a:rPr lang="ko-KR" altLang="en-US" sz="1200" dirty="0">
                <a:latin typeface="HY수평선B" pitchFamily="18" charset="-127"/>
                <a:ea typeface="HY수평선B" pitchFamily="18" charset="-127"/>
              </a:rPr>
              <a:t> 크기 </a:t>
            </a: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: 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95~102mm</a:t>
            </a: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23244997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950118" y="4448944"/>
            <a:ext cx="2855145" cy="454025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3083443" y="4502913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KHA-1WCA/3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2924944" y="4872906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120mm(W)*60mm(D)</a:t>
            </a:r>
            <a:endParaRPr lang="ko-KR" altLang="en-US" sz="1200" dirty="0">
              <a:latin typeface="HY수평선B" pitchFamily="18" charset="-127"/>
              <a:ea typeface="HY수평선B" pitchFamily="18" charset="-127"/>
            </a:endParaRP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88dB</a:t>
            </a:r>
            <a:endParaRPr lang="ko-KR" altLang="en-US" sz="1200" dirty="0">
              <a:latin typeface="HY수평선B" pitchFamily="18" charset="-127"/>
              <a:ea typeface="HY수평선B" pitchFamily="18" charset="-127"/>
            </a:endParaRP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3W / </a:t>
            </a:r>
            <a:r>
              <a:rPr lang="ko-KR" altLang="en-US" sz="1200" dirty="0">
                <a:latin typeface="HY수평선B" pitchFamily="18" charset="-127"/>
                <a:ea typeface="HY수평선B" pitchFamily="18" charset="-127"/>
              </a:rPr>
              <a:t>최대 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5W </a:t>
            </a: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200" dirty="0" err="1">
                <a:latin typeface="HY수평선B" pitchFamily="18" charset="-127"/>
                <a:ea typeface="HY수평선B" pitchFamily="18" charset="-127"/>
              </a:rPr>
              <a:t>타공</a:t>
            </a:r>
            <a:r>
              <a:rPr lang="ko-KR" altLang="en-US" sz="1200" dirty="0">
                <a:latin typeface="HY수평선B" pitchFamily="18" charset="-127"/>
                <a:ea typeface="HY수평선B" pitchFamily="18" charset="-127"/>
              </a:rPr>
              <a:t> 크기 </a:t>
            </a: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: 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95~102mm</a:t>
            </a:r>
          </a:p>
          <a:p>
            <a:pPr marL="171450" indent="-171450" fontAlgn="base" latinLnBrk="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23244999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970103" y="6179871"/>
            <a:ext cx="1306769" cy="717345"/>
            <a:chOff x="874290" y="2266387"/>
            <a:chExt cx="1306769" cy="717345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970103" y="3656856"/>
            <a:ext cx="1306769" cy="717345"/>
            <a:chOff x="874290" y="2266387"/>
            <a:chExt cx="1306769" cy="717345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sp>
        <p:nvSpPr>
          <p:cNvPr id="53" name="직사각형 52"/>
          <p:cNvSpPr/>
          <p:nvPr/>
        </p:nvSpPr>
        <p:spPr>
          <a:xfrm>
            <a:off x="591963" y="6897216"/>
            <a:ext cx="5674078" cy="2400657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u"/>
            </a:pPr>
            <a:r>
              <a:rPr kumimoji="1" lang="ko-KR" altLang="en-US" sz="16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제품 </a:t>
            </a:r>
            <a:r>
              <a:rPr kumimoji="1" lang="ko-KR" altLang="en-US" sz="16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특징</a:t>
            </a:r>
            <a:endParaRPr kumimoji="1" lang="en-US" altLang="ko-KR" sz="16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4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천정 </a:t>
            </a:r>
            <a:r>
              <a:rPr kumimoji="1" lang="ko-KR" altLang="en-US" sz="14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매립형</a:t>
            </a:r>
            <a:endParaRPr kumimoji="1" lang="en-US" altLang="ko-KR" sz="14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4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타공</a:t>
            </a:r>
            <a:r>
              <a:rPr kumimoji="1" lang="ko-KR" altLang="en-US" sz="14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아파트 세대용 </a:t>
            </a:r>
            <a:r>
              <a:rPr kumimoji="1" lang="ko-KR" altLang="en-US" sz="1400" dirty="0" err="1">
                <a:latin typeface="HY수평선B" pitchFamily="18" charset="-127"/>
                <a:ea typeface="HY수평선B" pitchFamily="18" charset="-127"/>
                <a:cs typeface="Arial" pitchFamily="34" charset="0"/>
              </a:rPr>
              <a:t>실링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스피커</a:t>
            </a:r>
            <a:endParaRPr kumimoji="1" lang="en-US" altLang="ko-KR" sz="14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4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노출 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외경 크기가 작아 인테리어와 잘 어울리는 디자인</a:t>
            </a:r>
            <a:endParaRPr kumimoji="1" lang="en-US" altLang="ko-KR" sz="14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4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클립형</a:t>
            </a:r>
            <a:r>
              <a:rPr kumimoji="1" lang="ko-KR" altLang="en-US" sz="14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스프링 고정방식으로 설치 작업이 간편</a:t>
            </a:r>
            <a:endParaRPr kumimoji="1" lang="en-US" altLang="ko-KR" sz="14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4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아파트 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세대 방송</a:t>
            </a:r>
            <a:r>
              <a:rPr kumimoji="1" lang="en-US" altLang="ko-KR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, 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소방비상방송</a:t>
            </a:r>
            <a:r>
              <a:rPr kumimoji="1" lang="en-US" altLang="ko-KR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, 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안내방송</a:t>
            </a:r>
            <a:r>
              <a:rPr kumimoji="1" lang="en-US" altLang="ko-KR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, </a:t>
            </a:r>
            <a:r>
              <a:rPr kumimoji="1" lang="ko-KR" altLang="en-US" sz="1400" dirty="0" err="1">
                <a:latin typeface="HY수평선B" pitchFamily="18" charset="-127"/>
                <a:ea typeface="HY수평선B" pitchFamily="18" charset="-127"/>
                <a:cs typeface="Arial" pitchFamily="34" charset="0"/>
              </a:rPr>
              <a:t>건물내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음악방송</a:t>
            </a:r>
            <a:r>
              <a:rPr kumimoji="1" lang="en-US" altLang="ko-KR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      </a:t>
            </a:r>
            <a:r>
              <a:rPr kumimoji="1" lang="ko-KR" altLang="en-US" sz="14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매장 홍보 등 다용도 사용</a:t>
            </a:r>
            <a:endParaRPr kumimoji="1" lang="en-US" altLang="ko-KR" sz="14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APT Speaker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5" name="TextBox 44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7" name="타원 46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37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56" name="직사각형 55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7" name="그룹 56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8" name="TextBox 57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60" name="타원 5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Ebrima" pitchFamily="2" charset="0"/>
                    <a:ea typeface="Ebrima" pitchFamily="2" charset="0"/>
                    <a:cs typeface="Ebrima" pitchFamily="2" charset="0"/>
                  </a:rPr>
                  <a:t>40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4" name="Picture 2" descr="C:\Users\owner\Pictures\조달제품\카달로그 제품\KHA-1WC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4" t="14043" b="14650"/>
          <a:stretch/>
        </p:blipFill>
        <p:spPr bwMode="auto">
          <a:xfrm>
            <a:off x="692696" y="4592960"/>
            <a:ext cx="187288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Pictures\조달제품\카달로그 제품\KHA-1WC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12" y="1995770"/>
            <a:ext cx="1584176" cy="15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143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3581882" y="2432723"/>
            <a:ext cx="2927610" cy="45402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715206" y="2486691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KTP-303S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3556709" y="2856685"/>
            <a:ext cx="3112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303mm(W)*303mm(H)*95mm(D)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91dB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22959724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573718" y="6436971"/>
            <a:ext cx="2935773" cy="4540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3707043" y="6490938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KTC-205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3548544" y="6860935"/>
            <a:ext cx="2960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ko-KR" sz="1200" dirty="0">
                <a:latin typeface="HY수평선B" pitchFamily="18" charset="-127"/>
                <a:ea typeface="HY수평선B" pitchFamily="18" charset="-127"/>
              </a:rPr>
              <a:t>Ø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180mm*80mm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90dB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2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타공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크기 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Ø150mm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22959725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092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Ceiling Speaker</a:t>
            </a:r>
            <a:endParaRPr lang="en-US" altLang="ko-KR" sz="2000" b="1" dirty="0">
              <a:solidFill>
                <a:srgbClr val="00B05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573720" y="4376939"/>
            <a:ext cx="2935772" cy="4540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707043" y="4430906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KTP-503S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548544" y="4800901"/>
            <a:ext cx="2960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303mm(W)*303mm(H)*95mm(D)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93dB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5W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845" y="2464613"/>
            <a:ext cx="1595528" cy="162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282" y="6321152"/>
            <a:ext cx="1856638" cy="16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124744" y="4451679"/>
            <a:ext cx="1306769" cy="717345"/>
            <a:chOff x="874290" y="2266387"/>
            <a:chExt cx="1306769" cy="717345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owner\Desktop\95704D91-A23F-4D23-B520-32DD933F11B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223" y="2483031"/>
            <a:ext cx="1604560" cy="160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그룹 44"/>
          <p:cNvGrpSpPr/>
          <p:nvPr/>
        </p:nvGrpSpPr>
        <p:grpSpPr>
          <a:xfrm>
            <a:off x="1196752" y="8265368"/>
            <a:ext cx="1306769" cy="717345"/>
            <a:chOff x="874290" y="2266387"/>
            <a:chExt cx="1306769" cy="717345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0" name="그룹 39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1" name="TextBox 40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8" name="직사각형 4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50" name="TextBox 49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1" name="그룹 50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52" name="타원 5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Ebrima" pitchFamily="2" charset="0"/>
                    <a:ea typeface="Ebrima" pitchFamily="2" charset="0"/>
                    <a:cs typeface="Ebrima" pitchFamily="2" charset="0"/>
                  </a:rPr>
                  <a:t>41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0065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2950118" y="7093498"/>
            <a:ext cx="2935773" cy="4540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3083443" y="7165503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KTC-507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2924944" y="7519154"/>
            <a:ext cx="2960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az-Cyrl-AZ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￠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225mm*115mm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91dB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2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타공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크기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Ø195~200mm</a:t>
            </a:r>
            <a:endParaRPr kumimoji="1" lang="en-US" altLang="ko-KR" sz="1200" dirty="0" smtClean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22959728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092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Ceiling Speaker</a:t>
            </a:r>
            <a:endParaRPr lang="en-US" altLang="ko-KR" sz="2000" b="1" dirty="0">
              <a:solidFill>
                <a:srgbClr val="00B05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50120" y="4808987"/>
            <a:ext cx="2935772" cy="45402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083443" y="4880995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KTC-208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2924944" y="5248043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az-Cyrl-AZ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￠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225mm*115mm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92dB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2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타공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크기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Ø195~200mm</a:t>
            </a:r>
            <a:endParaRPr kumimoji="1" lang="en-US" altLang="ko-KR" sz="1200" dirty="0" smtClean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23244996</a:t>
            </a: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908720" y="8412119"/>
            <a:ext cx="1306769" cy="717345"/>
            <a:chOff x="874290" y="2266387"/>
            <a:chExt cx="1306769" cy="717345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958283" y="2360712"/>
            <a:ext cx="2927609" cy="45402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091608" y="2432720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KTC-207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2933109" y="2784677"/>
            <a:ext cx="29527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az-Cyrl-AZ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￠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230mm*110mm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92dB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ko-KR" altLang="en-US" sz="12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타공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크기</a:t>
            </a:r>
            <a:r>
              <a:rPr lang="en-US" altLang="ko-KR" sz="1200" dirty="0" smtClean="0">
                <a:latin typeface="HY수평선B" pitchFamily="18" charset="-127"/>
                <a:ea typeface="HY수평선B" pitchFamily="18" charset="-127"/>
              </a:rPr>
              <a:t>Ø195~200mm</a:t>
            </a:r>
            <a:endParaRPr kumimoji="1" lang="en-US" altLang="ko-KR" sz="1200" dirty="0" smtClean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22959726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554317" y="2144688"/>
            <a:ext cx="1826577" cy="2483973"/>
            <a:chOff x="554315" y="2144688"/>
            <a:chExt cx="1826577" cy="2483973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15" y="2144688"/>
              <a:ext cx="1826577" cy="173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그룹 29"/>
            <p:cNvGrpSpPr/>
            <p:nvPr/>
          </p:nvGrpSpPr>
          <p:grpSpPr>
            <a:xfrm>
              <a:off x="839904" y="3911316"/>
              <a:ext cx="1306769" cy="717345"/>
              <a:chOff x="874290" y="2266387"/>
              <a:chExt cx="1306769" cy="717345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3744" y="2266387"/>
                <a:ext cx="310349" cy="310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874290" y="2568234"/>
                <a:ext cx="1306769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050" b="1" dirty="0" smtClean="0"/>
                  <a:t>제</a:t>
                </a:r>
                <a:r>
                  <a:rPr lang="en-US" altLang="ko-KR" sz="1050" b="1" dirty="0" smtClean="0"/>
                  <a:t>00-1355</a:t>
                </a:r>
                <a:r>
                  <a:rPr lang="ko-KR" altLang="en-US" sz="1050" b="1" dirty="0" smtClean="0"/>
                  <a:t>호</a:t>
                </a:r>
                <a:endParaRPr lang="en-US" altLang="ko-KR" sz="1050" b="1" dirty="0" smtClean="0"/>
              </a:p>
              <a:p>
                <a:pPr algn="ctr"/>
                <a:r>
                  <a:rPr lang="en-US" altLang="ko-KR" sz="1050" b="1" dirty="0" smtClean="0"/>
                  <a:t>KS C IEC 60268-5</a:t>
                </a:r>
              </a:p>
            </p:txBody>
          </p:sp>
        </p:grp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owner\Desktop\KTC-5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96" y="6725370"/>
            <a:ext cx="1594579" cy="15878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직사각형 3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2" name="TextBox 4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39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8" name="직사각형 4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0" name="TextBox 4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1" name="그룹 5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62" name="타원 6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42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026" name="Picture 2" descr="C:\Users\owner\Pictures\조달제품\KTC-208,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80" y="4880995"/>
            <a:ext cx="1883558" cy="14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442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2958282" y="2432723"/>
            <a:ext cx="2846982" cy="4540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091606" y="2486691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KCS-10WA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2933109" y="2856685"/>
            <a:ext cx="2872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147mm(W)*</a:t>
            </a:r>
            <a:r>
              <a:rPr kumimoji="1" lang="az-Cyrl-AZ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275mm(H)*110mm(D)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90dB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22959730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Column Speaker</a:t>
            </a:r>
            <a:endParaRPr lang="en-US" altLang="ko-KR" sz="2000" b="1" dirty="0">
              <a:solidFill>
                <a:srgbClr val="00B0F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50118" y="5560957"/>
            <a:ext cx="2855145" cy="45402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083443" y="5614925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KCS-20WA</a:t>
            </a:r>
            <a:endParaRPr kumimoji="1" lang="en-US" altLang="ko-KR" sz="1400" b="1" dirty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24944" y="5984920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147mm(W)*</a:t>
            </a:r>
            <a:r>
              <a:rPr kumimoji="1" lang="az-Cyrl-AZ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345mm(H)*110mm(D)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90dB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22959731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53920" y="4748371"/>
            <a:ext cx="1306769" cy="717345"/>
            <a:chOff x="874290" y="2266387"/>
            <a:chExt cx="1306769" cy="71734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70368" y="8412124"/>
            <a:ext cx="1306769" cy="717345"/>
            <a:chOff x="874290" y="2266387"/>
            <a:chExt cx="1306769" cy="71734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37" name="TextBox 36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5" name="직사각형 4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6" name="그룹 4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56" name="TextBox 5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58" name="타원 5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43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4098" name="Picture 2" descr="C:\Users\owner\Pictures\조달제품\카달로그 제품\KCS-10W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777" y="2432720"/>
            <a:ext cx="1081071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wner\Pictures\조달제품\카달로그 제품\KCS-20W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80728" y="5601072"/>
            <a:ext cx="1130129" cy="258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790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2958282" y="2432723"/>
            <a:ext cx="2927610" cy="45402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091606" y="2486691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KCS-30WA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2933109" y="2856685"/>
            <a:ext cx="2952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147mm(W)*</a:t>
            </a:r>
            <a:r>
              <a:rPr kumimoji="1" lang="az-Cyrl-AZ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475mm(H)*110mm(D)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95dB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22959732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Column Speaker</a:t>
            </a:r>
            <a:endParaRPr lang="en-US" altLang="ko-KR" sz="2000" b="1" dirty="0">
              <a:solidFill>
                <a:srgbClr val="00B0F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50119" y="5776981"/>
            <a:ext cx="2935774" cy="45402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083443" y="5830948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KCS-40WA</a:t>
            </a:r>
            <a:endParaRPr kumimoji="1" lang="en-US" altLang="ko-KR" sz="1400" b="1" dirty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24944" y="6200942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147mm(W)*</a:t>
            </a:r>
            <a:r>
              <a:rPr kumimoji="1" lang="az-Cyrl-AZ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570mm(H)*110mm(D)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95dB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40W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22959742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908720" y="4808990"/>
            <a:ext cx="1306769" cy="717345"/>
            <a:chOff x="874290" y="2266387"/>
            <a:chExt cx="1306769" cy="71734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921906" y="8553400"/>
            <a:ext cx="1306769" cy="717345"/>
            <a:chOff x="874290" y="2266387"/>
            <a:chExt cx="1306769" cy="71734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37" name="TextBox 36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41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5" name="직사각형 4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6" name="그룹 45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6" name="TextBox 5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58" name="타원 5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44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5122" name="Picture 2" descr="C:\Users\owner\Pictures\조달제품\카달로그 제품\KCS-30W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016" y="2360712"/>
            <a:ext cx="728816" cy="228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wner\Pictures\조달제품\카달로그 제품\KCS-40W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744" y="5629150"/>
            <a:ext cx="792088" cy="285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742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2958283" y="2360714"/>
            <a:ext cx="2846981" cy="454025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091606" y="2414683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KCS-10WR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2933108" y="2784677"/>
            <a:ext cx="2872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az-Cyrl-AZ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￠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120mm*260mm(H)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COLOR: White or Black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90dB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22959738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Column Speaker</a:t>
            </a:r>
            <a:endParaRPr lang="en-US" altLang="ko-KR" sz="2000" b="1" dirty="0">
              <a:solidFill>
                <a:srgbClr val="00B0F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50118" y="5416940"/>
            <a:ext cx="2855145" cy="454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083443" y="5470909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KCS-20WR</a:t>
            </a:r>
            <a:endParaRPr kumimoji="1" lang="en-US" altLang="ko-KR" sz="1400" b="1" dirty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24944" y="5840903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az-Cyrl-AZ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￠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120mm*340mm(H)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COLOR: White or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Black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91dB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22959739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26087" y="4523693"/>
            <a:ext cx="1306769" cy="717345"/>
            <a:chOff x="874290" y="2266387"/>
            <a:chExt cx="1306769" cy="71734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26087" y="7908063"/>
            <a:ext cx="1306769" cy="717345"/>
            <a:chOff x="874290" y="2266387"/>
            <a:chExt cx="1306769" cy="71734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owner\Desktop\003BA9F0-B37D-4DFD-B4AA-8FD67E316A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5457056"/>
            <a:ext cx="778495" cy="23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owner\Desktop\396BB12E-7CBC-4D0A-BDB5-3FD13C50614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725" y="2432719"/>
            <a:ext cx="794505" cy="191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37" name="TextBox 36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9" name="그룹 38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0" name="타원 3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42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2" name="직사각형 4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4" name="TextBox 43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8" name="직사각형 4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50" name="TextBox 49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64" name="타원 63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45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83372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2958283" y="2360714"/>
            <a:ext cx="2846981" cy="45402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091606" y="2414683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KCS-30WR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2933108" y="2784677"/>
            <a:ext cx="2872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az-Cyrl-AZ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￠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120mm*440mm(H)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COLOR: White or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Black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92dB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23245000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Column Speaker</a:t>
            </a:r>
            <a:endParaRPr lang="en-US" altLang="ko-KR" sz="2000" b="1" dirty="0">
              <a:solidFill>
                <a:srgbClr val="00B0F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50118" y="5416940"/>
            <a:ext cx="2855145" cy="454025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083443" y="5470909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KCS-40WR</a:t>
            </a:r>
            <a:endParaRPr kumimoji="1" lang="en-US" altLang="ko-KR" sz="1400" b="1" dirty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24944" y="5840903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az-Cyrl-AZ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￠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120mm*540mm(H)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COLOR: White or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Black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94dB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4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0W</a:t>
            </a:r>
          </a:p>
          <a:p>
            <a:pPr marL="171450" indent="-1714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G2B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번호 </a:t>
            </a:r>
            <a:r>
              <a: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: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23244969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26087" y="4304928"/>
            <a:ext cx="1306769" cy="717345"/>
            <a:chOff x="874290" y="2266387"/>
            <a:chExt cx="1306769" cy="71734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26087" y="7905328"/>
            <a:ext cx="1306769" cy="717345"/>
            <a:chOff x="874290" y="2266387"/>
            <a:chExt cx="1306769" cy="71734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직사각형 5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5" name="그룹 5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56" name="TextBox 5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58" name="타원 5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39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60" name="직사각형 5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1" name="그룹 6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62" name="TextBox 6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64" name="타원 63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2050" name="Picture 2" descr="C:\Users\owner\Pictures\조달제품\KCS-30WR(B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722" y="1961098"/>
            <a:ext cx="822052" cy="219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wner\Pictures\조달제품\KCS-40WR(B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722" y="5169024"/>
            <a:ext cx="845181" cy="26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597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2933109" y="2312511"/>
            <a:ext cx="2952785" cy="1632377"/>
            <a:chOff x="2933109" y="2288704"/>
            <a:chExt cx="2952785" cy="1632377"/>
          </a:xfrm>
        </p:grpSpPr>
        <p:sp>
          <p:nvSpPr>
            <p:cNvPr id="22" name="직사각형 21"/>
            <p:cNvSpPr/>
            <p:nvPr/>
          </p:nvSpPr>
          <p:spPr>
            <a:xfrm>
              <a:off x="2958282" y="2288704"/>
              <a:ext cx="2774974" cy="4540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91606" y="2360712"/>
              <a:ext cx="134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 smtClean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KCS-10WG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2933109" y="2720752"/>
              <a:ext cx="29527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90mm(W)*</a:t>
              </a:r>
              <a:r>
                <a:rPr kumimoji="1" lang="az-Cyrl-AZ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 </a:t>
              </a: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260mm(H)*85mm(D)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88dB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10W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G2B</a:t>
              </a:r>
              <a:r>
                <a:rPr kumimoji="1" lang="ko-KR" altLang="en-US" sz="1200" dirty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번호 </a:t>
              </a:r>
              <a:r>
                <a:rPr kumimoji="1" lang="en-US" altLang="ko-KR" sz="1200" dirty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: </a:t>
              </a: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22959740</a:t>
              </a:r>
            </a:p>
          </p:txBody>
        </p:sp>
      </p:grp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Column Speaker</a:t>
            </a:r>
            <a:endParaRPr lang="en-US" altLang="ko-KR" sz="2000" b="1" dirty="0">
              <a:solidFill>
                <a:srgbClr val="00B0F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924944" y="5355964"/>
            <a:ext cx="2960948" cy="1624293"/>
            <a:chOff x="2924944" y="5178022"/>
            <a:chExt cx="2960948" cy="1624293"/>
          </a:xfrm>
        </p:grpSpPr>
        <p:sp>
          <p:nvSpPr>
            <p:cNvPr id="17" name="직사각형 16"/>
            <p:cNvSpPr/>
            <p:nvPr/>
          </p:nvSpPr>
          <p:spPr>
            <a:xfrm>
              <a:off x="2950120" y="5178022"/>
              <a:ext cx="2783137" cy="45402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83443" y="5231989"/>
              <a:ext cx="134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 smtClean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KCS-20WG</a:t>
              </a:r>
              <a:endParaRPr kumimoji="1" lang="en-US" altLang="ko-KR" sz="1400" b="1" dirty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924944" y="5601986"/>
              <a:ext cx="29609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90mm(W)*</a:t>
              </a:r>
              <a:r>
                <a:rPr kumimoji="1" lang="az-Cyrl-AZ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 </a:t>
              </a: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340mm(H)*85mm(D)</a:t>
              </a:r>
              <a:endParaRPr kumimoji="1" lang="en-US" altLang="ko-KR" sz="1200" dirty="0">
                <a:latin typeface="HY수평선B" pitchFamily="18" charset="-127"/>
                <a:ea typeface="HY수평선B" pitchFamily="18" charset="-127"/>
                <a:cs typeface="Arial" pitchFamily="34" charset="0"/>
              </a:endParaRP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90dB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20W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G2B</a:t>
              </a:r>
              <a:r>
                <a:rPr kumimoji="1" lang="ko-KR" altLang="en-US" sz="1200" dirty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번호 </a:t>
              </a:r>
              <a:r>
                <a:rPr kumimoji="1" lang="en-US" altLang="ko-KR" sz="1200" dirty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: </a:t>
              </a:r>
              <a:r>
                <a:rPr kumimoji="1" lang="en-US" altLang="ko-KR" sz="1200" dirty="0" smtClean="0"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22959741</a:t>
              </a: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26089" y="4232926"/>
            <a:ext cx="1306769" cy="717345"/>
            <a:chOff x="874290" y="2266387"/>
            <a:chExt cx="1306769" cy="71734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26089" y="7980071"/>
            <a:ext cx="1306769" cy="717345"/>
            <a:chOff x="874290" y="2266387"/>
            <a:chExt cx="1306769" cy="71734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/>
                <a:t>제</a:t>
              </a:r>
              <a:r>
                <a:rPr lang="en-US" altLang="ko-KR" sz="1050" b="1" dirty="0" smtClean="0"/>
                <a:t>00-1355</a:t>
              </a:r>
              <a:r>
                <a:rPr lang="ko-KR" altLang="en-US" sz="1050" b="1" dirty="0" smtClean="0"/>
                <a:t>호</a:t>
              </a:r>
              <a:endParaRPr lang="en-US" altLang="ko-KR" sz="1050" b="1" dirty="0" smtClean="0"/>
            </a:p>
            <a:p>
              <a:pPr algn="ctr"/>
              <a:r>
                <a:rPr lang="en-US" altLang="ko-KR" sz="1050" b="1" dirty="0" smtClean="0"/>
                <a:t>KS C IEC 60268-5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owner\Desktop\C00E1774-6C37-4477-86E6-3907BB96CB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1444" y="5191693"/>
            <a:ext cx="631427" cy="27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Desktop\7FEE761A-04B2-4DC5-B907-807D64EB847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922" y="2144690"/>
            <a:ext cx="670950" cy="20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/>
          <p:cNvSpPr/>
          <p:nvPr/>
        </p:nvSpPr>
        <p:spPr>
          <a:xfrm>
            <a:off x="0" y="9441049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40" name="TextBox 3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42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56" name="직사각형 55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7" name="그룹 56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8" name="TextBox 57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60" name="타원 5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62" name="직사각형 6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그룹 62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64" name="TextBox 63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66" name="타원 6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47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82544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836712" y="1496616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2933109" y="2312511"/>
            <a:ext cx="2952785" cy="1632377"/>
            <a:chOff x="2933109" y="2288704"/>
            <a:chExt cx="2952785" cy="1632377"/>
          </a:xfrm>
        </p:grpSpPr>
        <p:sp>
          <p:nvSpPr>
            <p:cNvPr id="22" name="직사각형 21"/>
            <p:cNvSpPr/>
            <p:nvPr/>
          </p:nvSpPr>
          <p:spPr>
            <a:xfrm>
              <a:off x="2958282" y="2288704"/>
              <a:ext cx="2774974" cy="4540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91606" y="2360712"/>
              <a:ext cx="134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 smtClean="0">
                  <a:solidFill>
                    <a:prstClr val="white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KCS-10WP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2933109" y="2720752"/>
              <a:ext cx="29527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147mm(W)*</a:t>
              </a:r>
              <a:r>
                <a:rPr kumimoji="1" lang="az-Cyrl-AZ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 </a:t>
              </a: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275mm(H)*110mm(D)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90dB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10W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G2B</a:t>
              </a:r>
              <a:r>
                <a:rPr kumimoji="1" lang="ko-KR" altLang="en-US" sz="1200" dirty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번호 </a:t>
              </a:r>
              <a:r>
                <a:rPr kumimoji="1" lang="en-US" altLang="ko-KR" sz="1200" dirty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: </a:t>
              </a: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22959743</a:t>
              </a:r>
            </a:p>
          </p:txBody>
        </p:sp>
      </p:grp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348880" y="149661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Column Speaker</a:t>
            </a:r>
            <a:endParaRPr lang="en-US" altLang="ko-KR" sz="2000" b="1" dirty="0">
              <a:solidFill>
                <a:srgbClr val="00B0F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924944" y="5355964"/>
            <a:ext cx="2960948" cy="1624293"/>
            <a:chOff x="2924944" y="5178022"/>
            <a:chExt cx="2960948" cy="1624293"/>
          </a:xfrm>
        </p:grpSpPr>
        <p:sp>
          <p:nvSpPr>
            <p:cNvPr id="17" name="직사각형 16"/>
            <p:cNvSpPr/>
            <p:nvPr/>
          </p:nvSpPr>
          <p:spPr>
            <a:xfrm>
              <a:off x="2950120" y="5178022"/>
              <a:ext cx="2783137" cy="45402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83443" y="5231989"/>
              <a:ext cx="134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 smtClean="0">
                  <a:solidFill>
                    <a:prstClr val="white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KCS-20WP</a:t>
              </a:r>
              <a:endParaRPr kumimoji="1" lang="en-US" altLang="ko-KR" sz="1400" b="1" dirty="0">
                <a:solidFill>
                  <a:prstClr val="white"/>
                </a:solidFill>
                <a:latin typeface="Arial" pitchFamily="34" charset="0"/>
                <a:ea typeface="HY헤드라인M" pitchFamily="18" charset="-127"/>
                <a:cs typeface="Arial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924944" y="5601986"/>
              <a:ext cx="29609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147mm(W)*</a:t>
              </a:r>
              <a:r>
                <a:rPr kumimoji="1" lang="az-Cyrl-AZ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 </a:t>
              </a: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345mm(H)*110mm(D)</a:t>
              </a:r>
              <a:endParaRPr kumimoji="1" lang="en-US" altLang="ko-KR" sz="1200" dirty="0">
                <a:solidFill>
                  <a:prstClr val="black"/>
                </a:solidFill>
                <a:latin typeface="HY수평선B" pitchFamily="18" charset="-127"/>
                <a:ea typeface="HY수평선B" pitchFamily="18" charset="-127"/>
                <a:cs typeface="Arial" pitchFamily="34" charset="0"/>
              </a:endParaRP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92dB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20W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G2B</a:t>
              </a:r>
              <a:r>
                <a:rPr kumimoji="1" lang="ko-KR" altLang="en-US" sz="1200" dirty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번호 </a:t>
              </a:r>
              <a:r>
                <a:rPr kumimoji="1" lang="en-US" altLang="ko-KR" sz="1200" dirty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: </a:t>
              </a:r>
              <a:r>
                <a:rPr kumimoji="1" lang="en-US" altLang="ko-KR" sz="1200" dirty="0" smtClean="0">
                  <a:solidFill>
                    <a:prstClr val="black"/>
                  </a:solidFill>
                  <a:latin typeface="HY수평선B" pitchFamily="18" charset="-127"/>
                  <a:ea typeface="HY수평선B" pitchFamily="18" charset="-127"/>
                  <a:cs typeface="Arial" pitchFamily="34" charset="0"/>
                </a:rPr>
                <a:t>22959744</a:t>
              </a: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0803" y="935881"/>
            <a:ext cx="514541" cy="494319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060850" y="920552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rgbClr val="4F81BD">
                    <a:lumMod val="50000"/>
                  </a:srgbClr>
                </a:solidFill>
                <a:latin typeface="HY수평선B" pitchFamily="18" charset="-127"/>
                <a:ea typeface="HY수평선B" pitchFamily="18" charset="-127"/>
              </a:rPr>
              <a:t>조달 등록 제품</a:t>
            </a:r>
            <a:endParaRPr lang="en-US" altLang="ko-KR" sz="2800" b="1" dirty="0">
              <a:solidFill>
                <a:srgbClr val="4F81BD">
                  <a:lumMod val="50000"/>
                </a:srgb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26089" y="4232926"/>
            <a:ext cx="1306769" cy="717345"/>
            <a:chOff x="874290" y="2266387"/>
            <a:chExt cx="1306769" cy="71734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>
                  <a:solidFill>
                    <a:prstClr val="black"/>
                  </a:solidFill>
                </a:rPr>
                <a:t>제</a:t>
              </a:r>
              <a:r>
                <a:rPr lang="en-US" altLang="ko-KR" sz="1050" b="1" dirty="0" smtClean="0">
                  <a:solidFill>
                    <a:prstClr val="black"/>
                  </a:solidFill>
                </a:rPr>
                <a:t>00-1355</a:t>
              </a:r>
              <a:r>
                <a:rPr lang="ko-KR" altLang="en-US" sz="1050" b="1" dirty="0" smtClean="0">
                  <a:solidFill>
                    <a:prstClr val="black"/>
                  </a:solidFill>
                </a:rPr>
                <a:t>호</a:t>
              </a:r>
              <a:endParaRPr lang="en-US" altLang="ko-KR" sz="105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altLang="ko-KR" sz="1050" b="1" dirty="0" smtClean="0">
                  <a:solidFill>
                    <a:prstClr val="black"/>
                  </a:solidFill>
                </a:rPr>
                <a:t>KS C IEC 60268-5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26089" y="7980071"/>
            <a:ext cx="1306769" cy="717345"/>
            <a:chOff x="874290" y="2266387"/>
            <a:chExt cx="1306769" cy="717345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44" y="2266387"/>
              <a:ext cx="310349" cy="310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74290" y="2568234"/>
              <a:ext cx="130676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50" b="1" dirty="0" smtClean="0">
                  <a:solidFill>
                    <a:prstClr val="black"/>
                  </a:solidFill>
                </a:rPr>
                <a:t>제</a:t>
              </a:r>
              <a:r>
                <a:rPr lang="en-US" altLang="ko-KR" sz="1050" b="1" dirty="0" smtClean="0">
                  <a:solidFill>
                    <a:prstClr val="black"/>
                  </a:solidFill>
                </a:rPr>
                <a:t>00-1355</a:t>
              </a:r>
              <a:r>
                <a:rPr lang="ko-KR" altLang="en-US" sz="1050" b="1" dirty="0" smtClean="0">
                  <a:solidFill>
                    <a:prstClr val="black"/>
                  </a:solidFill>
                </a:rPr>
                <a:t>호</a:t>
              </a:r>
              <a:endParaRPr lang="en-US" altLang="ko-KR" sz="105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altLang="ko-KR" sz="1050" b="1" dirty="0" smtClean="0">
                  <a:solidFill>
                    <a:prstClr val="black"/>
                  </a:solidFill>
                </a:rPr>
                <a:t>KS C IEC 60268-5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owner\Desktop\8E09A775-4EB6-4FC8-A6B9-0A536968A42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12" y="2144688"/>
            <a:ext cx="118161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owner\Desktop\9FE2523E-97DE-4903-B489-3222D3DE8F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12" y="5355962"/>
            <a:ext cx="1164963" cy="26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직사각형 55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7" name="그룹 56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58" name="TextBox 57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60" name="타원 5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39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62" name="직사각형 6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그룹 62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64" name="TextBox 63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66" name="타원 6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7470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916833" y="920552"/>
            <a:ext cx="3096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     납품 현장 설치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8" y="7540534"/>
            <a:ext cx="3071835" cy="1719325"/>
          </a:xfrm>
          <a:prstGeom prst="rect">
            <a:avLst/>
          </a:prstGeom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owner\Desktop\지명원첨부\20171001_1554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8" y="1838067"/>
            <a:ext cx="3071834" cy="17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0" y="9441049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30" name="TextBox 2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42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36" name="TextBox 3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38" name="타원 3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0" name="직사각형 3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2" name="TextBox 41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49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6148" name="Picture 4" descr="C:\Users\owner\Pictures\작업장\유리나라사진\유리나라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43" t="17813" r="2674" b="4410"/>
          <a:stretch/>
        </p:blipFill>
        <p:spPr bwMode="auto">
          <a:xfrm>
            <a:off x="3500438" y="5667380"/>
            <a:ext cx="3071834" cy="17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owner\Pictures\작업장\유리나라사진\유리나라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4" t="19421" r="4877" b="8053"/>
          <a:stretch/>
        </p:blipFill>
        <p:spPr bwMode="auto">
          <a:xfrm>
            <a:off x="285728" y="5630922"/>
            <a:ext cx="3071835" cy="17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82" r="10948" b="5149"/>
          <a:stretch/>
        </p:blipFill>
        <p:spPr>
          <a:xfrm>
            <a:off x="3500438" y="3738554"/>
            <a:ext cx="3071834" cy="1728193"/>
          </a:xfrm>
          <a:prstGeom prst="rect">
            <a:avLst/>
          </a:prstGeom>
        </p:spPr>
      </p:pic>
      <p:pic>
        <p:nvPicPr>
          <p:cNvPr id="1026" name="Picture 2" descr="C:\Users\Owner\Desktop\20201127_15444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8" y="1809728"/>
            <a:ext cx="3071834" cy="1714512"/>
          </a:xfrm>
          <a:prstGeom prst="rect">
            <a:avLst/>
          </a:prstGeom>
          <a:noFill/>
        </p:spPr>
      </p:pic>
      <p:pic>
        <p:nvPicPr>
          <p:cNvPr id="6" name="Picture 3" descr="C:\Users\Owner\Desktop\20230909_09015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9" y="3738554"/>
            <a:ext cx="3071834" cy="1714512"/>
          </a:xfrm>
          <a:prstGeom prst="rect">
            <a:avLst/>
          </a:prstGeom>
          <a:noFill/>
        </p:spPr>
      </p:pic>
      <p:pic>
        <p:nvPicPr>
          <p:cNvPr id="1028" name="Picture 4" descr="C:\Users\Owner\Desktop\임영관2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00438" y="7524768"/>
            <a:ext cx="3071834" cy="17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8182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772133" y="921889"/>
            <a:ext cx="2961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인사말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48682" y="2194040"/>
            <a:ext cx="576064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 </a:t>
            </a:r>
            <a:r>
              <a:rPr lang="ko-KR" altLang="en-US" sz="2000" dirty="0" err="1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케이디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음향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(KD sound)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은 스피커</a:t>
            </a:r>
            <a:r>
              <a:rPr lang="en-US" altLang="ko-KR" sz="2000" dirty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전문 제조 회사로</a:t>
            </a:r>
            <a:r>
              <a:rPr lang="en-US" altLang="ko-KR" sz="2000" dirty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T.V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오디오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,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자동차 스피커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,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lang="ko-KR" altLang="en-US" sz="2000" dirty="0" err="1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실</a:t>
            </a:r>
            <a:r>
              <a:rPr lang="ko-KR" altLang="en-US" sz="2000" spc="-300" dirty="0" err="1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내ㆍ외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방송용 스피커 및 아파트 방송용 스피커를 전문으로 제조 생산하는 중소기업입니다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노동부지원 </a:t>
            </a:r>
            <a:r>
              <a:rPr lang="ko-KR" altLang="en-US" sz="2000" dirty="0" err="1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클린사업장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, ISO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인증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,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장애인 표준 사업장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,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조달등록 기업으로 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30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년의 축적된 기술력과 좋은 품질을 인정받으며  강원도 유일무이한 스피커 전문 제조 업체이며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,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신뢰와 전문성을 바탕으로 신선하고 창의적인 기업 이미지를 이어가고 있습니다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                                    </a:t>
            </a:r>
            <a:r>
              <a:rPr lang="ko-KR" altLang="en-US" sz="2000" dirty="0" smtClean="0">
                <a:solidFill>
                  <a:srgbClr val="002060"/>
                </a:solidFill>
                <a:latin typeface="HY울릉도B" pitchFamily="18" charset="-127"/>
                <a:ea typeface="HY울릉도B" pitchFamily="18" charset="-127"/>
              </a:rPr>
              <a:t>대 표    김  범 수</a:t>
            </a:r>
            <a:endParaRPr lang="en-US" altLang="ko-KR" sz="2000" dirty="0" smtClean="0">
              <a:solidFill>
                <a:srgbClr val="00206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그룹 19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1" name="TextBox 20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16" name="TextBox 15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28721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772133" y="921892"/>
            <a:ext cx="296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작업장 사진</a:t>
            </a: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441896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76" y="3809991"/>
            <a:ext cx="3000396" cy="17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owner\Desktop\2015-12-22\DSC0246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76" y="5667380"/>
            <a:ext cx="3000396" cy="17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71876" y="7524767"/>
            <a:ext cx="3000396" cy="17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71876" y="1952604"/>
            <a:ext cx="3000396" cy="17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직사각형 41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44" name="TextBox 43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39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48" name="직사각형 47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50" name="TextBox 49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51" name="그룹 50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52" name="타원 51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50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pic>
        <p:nvPicPr>
          <p:cNvPr id="1027" name="Picture 3" descr="C:\Users\Owner\Desktop\20191118_105624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5728" y="1952604"/>
            <a:ext cx="3085537" cy="1731600"/>
          </a:xfrm>
          <a:prstGeom prst="rect">
            <a:avLst/>
          </a:prstGeom>
          <a:noFill/>
        </p:spPr>
      </p:pic>
      <p:pic>
        <p:nvPicPr>
          <p:cNvPr id="1028" name="Picture 4" descr="C:\Users\Owner\Desktop\20191118_104202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5728" y="3809992"/>
            <a:ext cx="3099602" cy="1731600"/>
          </a:xfrm>
          <a:prstGeom prst="rect">
            <a:avLst/>
          </a:prstGeom>
          <a:noFill/>
        </p:spPr>
      </p:pic>
      <p:pic>
        <p:nvPicPr>
          <p:cNvPr id="1029" name="Picture 5" descr="C:\Users\Owner\Desktop\20200421_084006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85728" y="5667380"/>
            <a:ext cx="3077635" cy="1731600"/>
          </a:xfrm>
          <a:prstGeom prst="rect">
            <a:avLst/>
          </a:prstGeom>
          <a:noFill/>
        </p:spPr>
      </p:pic>
      <p:pic>
        <p:nvPicPr>
          <p:cNvPr id="1030" name="Picture 6" descr="C:\Users\Owner\Desktop\20191118_104632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5728" y="7524767"/>
            <a:ext cx="3099591" cy="173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340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416578" y="920552"/>
            <a:ext cx="2092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사업장위치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267" y="2134455"/>
            <a:ext cx="5303489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6267" y="177093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ko-KR" altLang="en-US" b="1" dirty="0" smtClean="0"/>
              <a:t>지도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4704" y="616784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ko-KR" altLang="en-US" b="1" dirty="0" smtClean="0"/>
              <a:t>안</a:t>
            </a:r>
            <a:r>
              <a:rPr lang="ko-KR" altLang="en-US" b="1" dirty="0"/>
              <a:t>내</a:t>
            </a:r>
            <a:r>
              <a:rPr lang="ko-KR" altLang="en-US" b="1" dirty="0" smtClean="0"/>
              <a:t>도</a:t>
            </a:r>
            <a:endParaRPr lang="ko-KR" altLang="en-US" b="1" dirty="0"/>
          </a:p>
        </p:txBody>
      </p:sp>
      <p:sp>
        <p:nvSpPr>
          <p:cNvPr id="4" name="직사각형 3"/>
          <p:cNvSpPr/>
          <p:nvPr/>
        </p:nvSpPr>
        <p:spPr>
          <a:xfrm>
            <a:off x="1357149" y="6928031"/>
            <a:ext cx="4448116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340768" y="8553401"/>
            <a:ext cx="4448116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924946" y="7144056"/>
            <a:ext cx="261325" cy="1411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005066" y="7401275"/>
            <a:ext cx="1345085" cy="57302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/>
              <a:t>케이디음향</a:t>
            </a:r>
            <a:endParaRPr lang="ko-KR" altLang="en-US" b="1" dirty="0"/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1124746" y="6753200"/>
            <a:ext cx="10216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7959" y="687747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강릉시내</a:t>
            </a:r>
            <a:endParaRPr lang="ko-KR" altLang="en-US" sz="1400" dirty="0"/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5085186" y="6753200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49909" y="6445425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안인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정동진 </a:t>
            </a:r>
            <a:endParaRPr lang="ko-KR" altLang="en-US" sz="1400" dirty="0"/>
          </a:p>
        </p:txBody>
      </p:sp>
      <p:cxnSp>
        <p:nvCxnSpPr>
          <p:cNvPr id="26" name="직선 화살표 연결선 25"/>
          <p:cNvCxnSpPr/>
          <p:nvPr/>
        </p:nvCxnSpPr>
        <p:spPr>
          <a:xfrm>
            <a:off x="5085186" y="8913440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71017" y="8913443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동해 </a:t>
            </a:r>
            <a:endParaRPr lang="ko-KR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861048" y="8008697"/>
            <a:ext cx="1688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033-646-6812</a:t>
            </a:r>
          </a:p>
          <a:p>
            <a:r>
              <a:rPr lang="en-US" altLang="ko-KR" sz="1600" dirty="0" smtClean="0"/>
              <a:t>www.kdsound.kr</a:t>
            </a:r>
            <a:endParaRPr lang="ko-KR" altLang="en-US" sz="16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572008" y="9582835"/>
            <a:ext cx="17171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www.kdsound.kr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양재깨비체B" pitchFamily="18" charset="-127"/>
              <a:ea typeface="양재깨비체B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                                                                        </a:t>
            </a:r>
            <a:r>
              <a:rPr lang="en-US" altLang="ko-KR" sz="15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www.kdsound.kr</a:t>
            </a:r>
            <a:endParaRPr lang="ko-KR" altLang="en-US" sz="15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양재깨비체B" pitchFamily="18" charset="-127"/>
              <a:ea typeface="양재깨비체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58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260649" y="8181429"/>
            <a:ext cx="960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본사공장        </a:t>
            </a:r>
            <a:endParaRPr kumimoji="1" lang="en-US" altLang="ko-KR" sz="1200" dirty="0" smtClean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전화번</a:t>
            </a:r>
            <a:r>
              <a:rPr kumimoji="1" lang="ko-KR" altLang="en-US" sz="1200" dirty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호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팩스번호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홈페이지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7126" y="679128"/>
            <a:ext cx="782665" cy="751906"/>
          </a:xfrm>
          <a:prstGeom prst="rect">
            <a:avLst/>
          </a:prstGeom>
        </p:spPr>
      </p:pic>
      <p:sp>
        <p:nvSpPr>
          <p:cNvPr id="44" name="직사각형 43"/>
          <p:cNvSpPr/>
          <p:nvPr/>
        </p:nvSpPr>
        <p:spPr>
          <a:xfrm>
            <a:off x="1114898" y="8181429"/>
            <a:ext cx="3592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(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우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)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강원도 강릉시 </a:t>
            </a:r>
            <a:r>
              <a:rPr kumimoji="1" lang="ko-KR" altLang="en-US" sz="1200" dirty="0" err="1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강동면</a:t>
            </a:r>
            <a:r>
              <a:rPr kumimoji="1" lang="ko-KR" altLang="en-US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 강동초교길 </a:t>
            </a: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39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033-646-6812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033-646-6813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latin typeface="HY수평선B" pitchFamily="18" charset="-127"/>
                <a:ea typeface="HY수평선B" pitchFamily="18" charset="-127"/>
                <a:cs typeface="Arial" pitchFamily="34" charset="0"/>
              </a:rPr>
              <a:t>www.kdsound.kr  / kdspeaker.com</a:t>
            </a:r>
            <a:endParaRPr kumimoji="1" lang="en-US" altLang="ko-KR" sz="1200" dirty="0">
              <a:latin typeface="HY수평선B" pitchFamily="18" charset="-127"/>
              <a:ea typeface="HY수평선B" pitchFamily="18" charset="-127"/>
              <a:cs typeface="Arial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487" y="221681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90858" y="9501120"/>
            <a:ext cx="17171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www.kdsound.kr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양재깨비체B" pitchFamily="18" charset="-127"/>
              <a:ea typeface="양재깨비체B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32656" y="7617296"/>
            <a:ext cx="1152128" cy="45402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476672" y="7690419"/>
            <a:ext cx="134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구입문의</a:t>
            </a:r>
            <a:endParaRPr kumimoji="1" lang="en-US" altLang="ko-KR" sz="1400" b="1" dirty="0" smtClean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260648" y="81213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/>
          <p:cNvGrpSpPr/>
          <p:nvPr/>
        </p:nvGrpSpPr>
        <p:grpSpPr>
          <a:xfrm>
            <a:off x="136196" y="192656"/>
            <a:ext cx="2860755" cy="3248176"/>
            <a:chOff x="126076" y="192656"/>
            <a:chExt cx="2860755" cy="3248176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26076" y="198053"/>
              <a:ext cx="1944217" cy="1654479"/>
            </a:xfrm>
            <a:prstGeom prst="roundRect">
              <a:avLst>
                <a:gd name="adj" fmla="val 11585"/>
              </a:avLst>
            </a:prstGeom>
            <a:blipFill dpi="0" rotWithShape="1">
              <a:blip r:embed="rId5" cstate="print"/>
              <a:srcRect/>
              <a:stretch>
                <a:fillRect l="-23000" t="-14000" r="17000" b="25000"/>
              </a:stretch>
            </a:blip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모서리가 둥근 직사각형 3"/>
            <p:cNvSpPr/>
            <p:nvPr/>
          </p:nvSpPr>
          <p:spPr>
            <a:xfrm>
              <a:off x="1402654" y="192656"/>
              <a:ext cx="1458449" cy="1238378"/>
            </a:xfrm>
            <a:prstGeom prst="roundRect">
              <a:avLst>
                <a:gd name="adj" fmla="val 0"/>
              </a:avLst>
            </a:prstGeom>
            <a:blipFill dpi="0" rotWithShape="1">
              <a:blip r:embed="rId6" cstate="print"/>
              <a:srcRect/>
              <a:stretch>
                <a:fillRect l="-12000" t="-23000" r="-15000" b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26076" y="336673"/>
              <a:ext cx="2860755" cy="3104159"/>
              <a:chOff x="156374" y="326608"/>
              <a:chExt cx="2764262" cy="3135384"/>
            </a:xfrm>
          </p:grpSpPr>
          <p:sp>
            <p:nvSpPr>
              <p:cNvPr id="8" name="모서리가 둥근 직사각형 7"/>
              <p:cNvSpPr/>
              <p:nvPr/>
            </p:nvSpPr>
            <p:spPr>
              <a:xfrm flipH="1">
                <a:off x="156374" y="1334064"/>
                <a:ext cx="1938146" cy="2055197"/>
              </a:xfrm>
              <a:prstGeom prst="roundRect">
                <a:avLst>
                  <a:gd name="adj" fmla="val 0"/>
                </a:avLst>
              </a:prstGeom>
              <a:blipFill dpi="0" rotWithShape="1">
                <a:blip r:embed="rId7" cstate="print"/>
                <a:srcRect/>
                <a:stretch>
                  <a:fillRect t="-25000" b="7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직각 삼각형 28"/>
              <p:cNvSpPr/>
              <p:nvPr/>
            </p:nvSpPr>
            <p:spPr>
              <a:xfrm rot="16200000">
                <a:off x="13270" y="554625"/>
                <a:ext cx="3135384" cy="2679349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</a:t>
                </a:r>
                <a:endParaRPr lang="ko-KR" altLang="en-US" dirty="0"/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124744" y="2000672"/>
            <a:ext cx="4589536" cy="4557181"/>
            <a:chOff x="1124744" y="2000672"/>
            <a:chExt cx="4589536" cy="4557181"/>
          </a:xfrm>
        </p:grpSpPr>
        <p:grpSp>
          <p:nvGrpSpPr>
            <p:cNvPr id="30" name="그룹 29"/>
            <p:cNvGrpSpPr/>
            <p:nvPr/>
          </p:nvGrpSpPr>
          <p:grpSpPr>
            <a:xfrm>
              <a:off x="1124744" y="2000672"/>
              <a:ext cx="4589536" cy="4557181"/>
              <a:chOff x="2718768" y="2062154"/>
              <a:chExt cx="3581424" cy="3581424"/>
            </a:xfrm>
          </p:grpSpPr>
          <p:sp>
            <p:nvSpPr>
              <p:cNvPr id="34" name="타원 33"/>
              <p:cNvSpPr/>
              <p:nvPr/>
            </p:nvSpPr>
            <p:spPr>
              <a:xfrm>
                <a:off x="3009282" y="2352667"/>
                <a:ext cx="3000396" cy="3000396"/>
              </a:xfrm>
              <a:prstGeom prst="ellipse">
                <a:avLst/>
              </a:prstGeom>
              <a:solidFill>
                <a:schemeClr val="bg1">
                  <a:lumMod val="75000"/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타원 34"/>
              <p:cNvSpPr/>
              <p:nvPr/>
            </p:nvSpPr>
            <p:spPr>
              <a:xfrm>
                <a:off x="2718768" y="2062154"/>
                <a:ext cx="3581424" cy="3581424"/>
              </a:xfrm>
              <a:prstGeom prst="ellipse">
                <a:avLst/>
              </a:prstGeom>
              <a:noFill/>
              <a:ln w="15875">
                <a:solidFill>
                  <a:schemeClr val="accent1">
                    <a:alpha val="6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6" name="Picture 4" descr="G:\2010년-kim's file\BIZDESIGN-MARKETING\다이어그램 부속이미지\지구0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195021" y="2538406"/>
                <a:ext cx="2628900" cy="2628900"/>
              </a:xfrm>
              <a:prstGeom prst="rect">
                <a:avLst/>
              </a:prstGeom>
              <a:noFill/>
              <a:effectLst>
                <a:softEdge rad="31750"/>
              </a:effectLst>
            </p:spPr>
          </p:pic>
        </p:grp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100000"/>
                      </a14:imgEffect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928" y="4088904"/>
              <a:ext cx="1368152" cy="420969"/>
            </a:xfrm>
            <a:prstGeom prst="ellipse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그룹 10"/>
          <p:cNvGrpSpPr/>
          <p:nvPr/>
        </p:nvGrpSpPr>
        <p:grpSpPr>
          <a:xfrm>
            <a:off x="5085184" y="7818051"/>
            <a:ext cx="1445153" cy="1527436"/>
            <a:chOff x="5085184" y="7818051"/>
            <a:chExt cx="1445153" cy="152743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420" y="8967207"/>
              <a:ext cx="463917" cy="34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777" y="7990312"/>
              <a:ext cx="268583" cy="415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532" y="7818051"/>
              <a:ext cx="316416" cy="317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361" y="8325316"/>
              <a:ext cx="319060" cy="32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361" y="8665759"/>
              <a:ext cx="290222" cy="65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184" y="8198234"/>
              <a:ext cx="368193" cy="1147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837" y="8460683"/>
              <a:ext cx="239002" cy="8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" descr="C:\Users\owner\Desktop\0C775EA0-9F45-4F3F-B8D5-796E647CFE4B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1977" y="8609646"/>
              <a:ext cx="423367" cy="303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직사각형 40"/>
          <p:cNvSpPr/>
          <p:nvPr/>
        </p:nvSpPr>
        <p:spPr>
          <a:xfrm>
            <a:off x="-461" y="2"/>
            <a:ext cx="6858000" cy="50118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저장 데이터 13"/>
          <p:cNvSpPr/>
          <p:nvPr/>
        </p:nvSpPr>
        <p:spPr>
          <a:xfrm rot="16200000">
            <a:off x="-54110" y="3055080"/>
            <a:ext cx="985466" cy="60484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443 w 10000"/>
              <a:gd name="connsiteY2" fmla="*/ 3965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189 w 10000"/>
              <a:gd name="connsiteY2" fmla="*/ 293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808 w 10000"/>
              <a:gd name="connsiteY2" fmla="*/ 3137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808 w 10000"/>
              <a:gd name="connsiteY2" fmla="*/ 3137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681 w 10000"/>
              <a:gd name="connsiteY2" fmla="*/ 3551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681 w 10000"/>
              <a:gd name="connsiteY2" fmla="*/ 293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681 w 10000"/>
              <a:gd name="connsiteY2" fmla="*/ 293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7317" y="-38"/>
                  <a:pt x="6681" y="2930"/>
                </a:cubicBezTo>
                <a:cubicBezTo>
                  <a:pt x="6045" y="5898"/>
                  <a:pt x="9079" y="10000"/>
                  <a:pt x="10000" y="10000"/>
                </a:cubicBezTo>
                <a:lnTo>
                  <a:pt x="1667" y="10000"/>
                </a:ln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순서도: 저장 데이터 13"/>
          <p:cNvSpPr/>
          <p:nvPr/>
        </p:nvSpPr>
        <p:spPr>
          <a:xfrm rot="10800000">
            <a:off x="2564904" y="160453"/>
            <a:ext cx="985466" cy="61228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443 w 10000"/>
              <a:gd name="connsiteY2" fmla="*/ 3965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189 w 10000"/>
              <a:gd name="connsiteY2" fmla="*/ 293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808 w 10000"/>
              <a:gd name="connsiteY2" fmla="*/ 3137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808 w 10000"/>
              <a:gd name="connsiteY2" fmla="*/ 3137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681 w 10000"/>
              <a:gd name="connsiteY2" fmla="*/ 3551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681 w 10000"/>
              <a:gd name="connsiteY2" fmla="*/ 293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681 w 10000"/>
              <a:gd name="connsiteY2" fmla="*/ 293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427 w 10000"/>
              <a:gd name="connsiteY2" fmla="*/ 5622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063 w 10000"/>
              <a:gd name="connsiteY2" fmla="*/ 5001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063 w 10000"/>
              <a:gd name="connsiteY2" fmla="*/ 6244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063 w 10000"/>
              <a:gd name="connsiteY2" fmla="*/ 6244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5"/>
              <a:gd name="connsiteX1" fmla="*/ 10000 w 10000"/>
              <a:gd name="connsiteY1" fmla="*/ 0 h 10005"/>
              <a:gd name="connsiteX2" fmla="*/ 7063 w 10000"/>
              <a:gd name="connsiteY2" fmla="*/ 7279 h 10005"/>
              <a:gd name="connsiteX3" fmla="*/ 10000 w 10000"/>
              <a:gd name="connsiteY3" fmla="*/ 10000 h 10005"/>
              <a:gd name="connsiteX4" fmla="*/ 1667 w 10000"/>
              <a:gd name="connsiteY4" fmla="*/ 10000 h 10005"/>
              <a:gd name="connsiteX5" fmla="*/ 0 w 10000"/>
              <a:gd name="connsiteY5" fmla="*/ 5000 h 10005"/>
              <a:gd name="connsiteX6" fmla="*/ 1667 w 10000"/>
              <a:gd name="connsiteY6" fmla="*/ 0 h 10005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6682 w 10000"/>
              <a:gd name="connsiteY2" fmla="*/ 6865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123"/>
              <a:gd name="connsiteX1" fmla="*/ 10000 w 10000"/>
              <a:gd name="connsiteY1" fmla="*/ 0 h 10123"/>
              <a:gd name="connsiteX2" fmla="*/ 6682 w 10000"/>
              <a:gd name="connsiteY2" fmla="*/ 6865 h 10123"/>
              <a:gd name="connsiteX3" fmla="*/ 10000 w 10000"/>
              <a:gd name="connsiteY3" fmla="*/ 10000 h 10123"/>
              <a:gd name="connsiteX4" fmla="*/ 1667 w 10000"/>
              <a:gd name="connsiteY4" fmla="*/ 10000 h 10123"/>
              <a:gd name="connsiteX5" fmla="*/ 0 w 10000"/>
              <a:gd name="connsiteY5" fmla="*/ 5000 h 10123"/>
              <a:gd name="connsiteX6" fmla="*/ 1667 w 10000"/>
              <a:gd name="connsiteY6" fmla="*/ 0 h 10123"/>
              <a:gd name="connsiteX0" fmla="*/ 1667 w 10000"/>
              <a:gd name="connsiteY0" fmla="*/ 0 h 10123"/>
              <a:gd name="connsiteX1" fmla="*/ 10000 w 10000"/>
              <a:gd name="connsiteY1" fmla="*/ 0 h 10123"/>
              <a:gd name="connsiteX2" fmla="*/ 7063 w 10000"/>
              <a:gd name="connsiteY2" fmla="*/ 6865 h 10123"/>
              <a:gd name="connsiteX3" fmla="*/ 10000 w 10000"/>
              <a:gd name="connsiteY3" fmla="*/ 10000 h 10123"/>
              <a:gd name="connsiteX4" fmla="*/ 1667 w 10000"/>
              <a:gd name="connsiteY4" fmla="*/ 10000 h 10123"/>
              <a:gd name="connsiteX5" fmla="*/ 0 w 10000"/>
              <a:gd name="connsiteY5" fmla="*/ 5000 h 10123"/>
              <a:gd name="connsiteX6" fmla="*/ 1667 w 10000"/>
              <a:gd name="connsiteY6" fmla="*/ 0 h 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123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6937" y="2654"/>
                  <a:pt x="7063" y="6865"/>
                </a:cubicBezTo>
                <a:cubicBezTo>
                  <a:pt x="7189" y="11076"/>
                  <a:pt x="9079" y="10000"/>
                  <a:pt x="10000" y="10000"/>
                </a:cubicBezTo>
                <a:lnTo>
                  <a:pt x="1667" y="10000"/>
                </a:ln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67139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772133" y="921889"/>
            <a:ext cx="2961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회사현황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7011929"/>
              </p:ext>
            </p:extLst>
          </p:nvPr>
        </p:nvGraphicFramePr>
        <p:xfrm>
          <a:off x="764704" y="2504728"/>
          <a:ext cx="5346594" cy="6192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50"/>
                <a:gridCol w="3996444"/>
              </a:tblGrid>
              <a:tr h="50368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/>
                        <a:t>상   호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700" b="1" dirty="0" err="1" smtClean="0"/>
                        <a:t>케이디</a:t>
                      </a:r>
                      <a:r>
                        <a:rPr lang="ko-KR" altLang="en-US" sz="1700" b="1" dirty="0" smtClean="0"/>
                        <a:t> 음향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</a:tr>
              <a:tr h="4420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     표</a:t>
                      </a:r>
                      <a:endParaRPr lang="en-US" altLang="ko-KR" sz="17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김 범 수</a:t>
                      </a:r>
                    </a:p>
                  </a:txBody>
                  <a:tcPr marL="68580" marR="68580" marT="66040" marB="66040" anchor="ctr"/>
                </a:tc>
              </a:tr>
              <a:tr h="12894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본     사</a:t>
                      </a:r>
                      <a:endParaRPr lang="en-US" altLang="ko-KR" sz="17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강원도 강릉시 </a:t>
                      </a: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강동면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강동초교길 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39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Tel : (033)646-6812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Fax : (033)646-6813</a:t>
                      </a:r>
                    </a:p>
                  </a:txBody>
                  <a:tcPr marL="68580" marR="68580" marT="66040" marB="66040" anchor="ctr"/>
                </a:tc>
              </a:tr>
              <a:tr h="4420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창 </a:t>
                      </a:r>
                      <a:r>
                        <a:rPr lang="ko-KR" altLang="en-US" sz="17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립</a:t>
                      </a:r>
                      <a:r>
                        <a:rPr lang="ko-KR" altLang="en-US" sz="17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일</a:t>
                      </a:r>
                      <a:endParaRPr lang="en-US" altLang="ko-KR" sz="17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2001. 11. 01</a:t>
                      </a:r>
                    </a:p>
                  </a:txBody>
                  <a:tcPr marL="68580" marR="68580" marT="66040" marB="66040" anchor="ctr"/>
                </a:tc>
              </a:tr>
              <a:tr h="4420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0" dirty="0" smtClean="0">
                          <a:latin typeface="+mn-ea"/>
                          <a:ea typeface="+mn-ea"/>
                        </a:rPr>
                        <a:t>사업종류</a:t>
                      </a:r>
                      <a:endParaRPr lang="ko-KR" altLang="en-US" sz="17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제조업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건설업</a:t>
                      </a: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4420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0" dirty="0" smtClean="0">
                          <a:latin typeface="+mn-ea"/>
                          <a:ea typeface="+mn-ea"/>
                        </a:rPr>
                        <a:t>사업종목</a:t>
                      </a:r>
                      <a:endParaRPr lang="ko-KR" altLang="en-US" sz="17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dirty="0" smtClean="0">
                          <a:latin typeface="+mn-ea"/>
                          <a:ea typeface="+mn-ea"/>
                        </a:rPr>
                        <a:t>스피커 및 음향기기</a:t>
                      </a:r>
                      <a:r>
                        <a:rPr lang="en-US" altLang="ko-KR" sz="1600" b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0" dirty="0" err="1" smtClean="0">
                          <a:latin typeface="+mn-ea"/>
                          <a:ea typeface="+mn-ea"/>
                        </a:rPr>
                        <a:t>통신공사업</a:t>
                      </a:r>
                      <a:endParaRPr lang="ko-KR" altLang="en-US" sz="16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26315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인원형황</a:t>
                      </a:r>
                      <a:endParaRPr lang="en-US" altLang="ko-KR" sz="17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총 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85750" marR="0" indent="-28575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생산팀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15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85750" marR="0" indent="-28575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품질보증팀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3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85750" marR="0" indent="-28575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기술영업팀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5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85750" marR="0" indent="-28575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총무관리팀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2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4704" y="1784648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ko-KR" altLang="en-US" b="1" dirty="0" smtClean="0"/>
              <a:t>회사현황</a:t>
            </a:r>
            <a:endParaRPr lang="ko-KR" alt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17" name="TextBox 16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65583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772133" y="921889"/>
            <a:ext cx="2961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회사현황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5797551"/>
              </p:ext>
            </p:extLst>
          </p:nvPr>
        </p:nvGraphicFramePr>
        <p:xfrm>
          <a:off x="785794" y="2095480"/>
          <a:ext cx="5481229" cy="7231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3528392"/>
                <a:gridCol w="728701"/>
              </a:tblGrid>
              <a:tr h="3030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/>
                        <a:t>년 월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/>
                        <a:t>내    용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/>
                        <a:t>비고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</a:tr>
              <a:tr h="378567"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강동전자 설립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VOICE 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코일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공장등록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93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2001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스피커 제조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(T.V 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오디오 및 방송용 스피커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2004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사업장 인증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93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현대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기아자동차 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하이패스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스피커 생산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특허증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93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장애인 표준 사업장인증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상호변경 케이디 음향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93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직접생산인증 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방송장치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구내방송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 9001,2008 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품질경영 시스템 인증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 14001,2004 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환경경영 시스템 인증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조달청 등록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(PA 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스피커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ko-KR" alt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무역협회 등록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정보통신 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공사업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소프트웨어사업자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벤쳐기업확인서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69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특허증 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2878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안전보건 경영시스템인증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5794" y="166685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ko-KR" altLang="en-US" b="1" dirty="0" smtClean="0"/>
              <a:t>회사연혁</a:t>
            </a:r>
            <a:endParaRPr lang="ko-KR" alt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17" name="TextBox 16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21" name="직사각형 20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그룹 21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3" name="TextBox 22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7</a:t>
                </a:r>
                <a:endParaRPr lang="en-US" altLang="ko-KR" sz="1300" spc="-150" dirty="0" smtClean="0">
                  <a:latin typeface="Ebrima" pitchFamily="2" charset="0"/>
                  <a:ea typeface="Ebrima" pitchFamily="2" charset="0"/>
                  <a:cs typeface="Ebrim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4329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772133" y="921889"/>
            <a:ext cx="2961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조직도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직선 연결선 28"/>
          <p:cNvCxnSpPr>
            <a:stCxn id="32" idx="2"/>
          </p:cNvCxnSpPr>
          <p:nvPr/>
        </p:nvCxnSpPr>
        <p:spPr>
          <a:xfrm flipH="1">
            <a:off x="3391167" y="4232920"/>
            <a:ext cx="11427" cy="1656184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3391167" y="3080792"/>
            <a:ext cx="0" cy="648072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모서리가 둥근 직사각형 30"/>
          <p:cNvSpPr/>
          <p:nvPr/>
        </p:nvSpPr>
        <p:spPr>
          <a:xfrm>
            <a:off x="2420888" y="2216696"/>
            <a:ext cx="1978391" cy="86409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dirty="0" smtClean="0"/>
              <a:t>대표 김범</a:t>
            </a:r>
            <a:r>
              <a:rPr lang="ko-KR" altLang="en-US" sz="2200" b="1" dirty="0"/>
              <a:t>수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486691" y="3584848"/>
            <a:ext cx="1831805" cy="64807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공장장 김태석</a:t>
            </a:r>
            <a:endParaRPr lang="ko-KR" altLang="en-US" sz="2000" b="1" dirty="0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654863" y="5025008"/>
            <a:ext cx="1656184" cy="64807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과장</a:t>
            </a:r>
            <a:r>
              <a:rPr lang="ko-KR" altLang="en-US" b="1" dirty="0"/>
              <a:t> </a:t>
            </a:r>
            <a:r>
              <a:rPr lang="ko-KR" altLang="en-US" b="1" dirty="0" smtClean="0"/>
              <a:t>김재</a:t>
            </a:r>
            <a:r>
              <a:rPr lang="ko-KR" altLang="en-US" b="1" dirty="0"/>
              <a:t>인</a:t>
            </a:r>
            <a:endParaRPr lang="en-US" altLang="ko-KR" b="1" dirty="0" smtClean="0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4543295" y="5025008"/>
            <a:ext cx="1656184" cy="6480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대리 </a:t>
            </a:r>
            <a:r>
              <a:rPr lang="ko-KR" altLang="en-US" b="1" dirty="0" err="1" smtClean="0"/>
              <a:t>강규</a:t>
            </a:r>
            <a:r>
              <a:rPr lang="ko-KR" altLang="en-US" b="1" dirty="0" err="1"/>
              <a:t>산</a:t>
            </a:r>
            <a:r>
              <a:rPr lang="ko-KR" altLang="en-US" sz="2000" b="1" dirty="0" smtClean="0"/>
              <a:t> </a:t>
            </a:r>
            <a:endParaRPr lang="ko-KR" altLang="en-US" sz="2000" b="1" dirty="0"/>
          </a:p>
        </p:txBody>
      </p:sp>
      <p:sp>
        <p:nvSpPr>
          <p:cNvPr id="40" name="직사각형 39"/>
          <p:cNvSpPr/>
          <p:nvPr/>
        </p:nvSpPr>
        <p:spPr>
          <a:xfrm>
            <a:off x="4664996" y="6812508"/>
            <a:ext cx="1784149" cy="19569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자  재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조  </a:t>
            </a:r>
            <a:r>
              <a:rPr lang="ko-KR" altLang="en-US" dirty="0" err="1" smtClean="0"/>
              <a:t>립</a:t>
            </a:r>
            <a:endParaRPr lang="en-US" altLang="ko-KR" dirty="0" smtClean="0"/>
          </a:p>
          <a:p>
            <a:pPr algn="ctr"/>
            <a:r>
              <a:rPr lang="ko-KR" altLang="en-US" dirty="0" err="1" smtClean="0"/>
              <a:t>완</a:t>
            </a:r>
            <a:r>
              <a:rPr lang="ko-KR" altLang="en-US" dirty="0" smtClean="0"/>
              <a:t>  성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검  사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샘플검사</a:t>
            </a:r>
            <a:endParaRPr lang="ko-KR" altLang="en-US" dirty="0"/>
          </a:p>
        </p:txBody>
      </p:sp>
      <p:cxnSp>
        <p:nvCxnSpPr>
          <p:cNvPr id="41" name="직선 연결선 40"/>
          <p:cNvCxnSpPr/>
          <p:nvPr/>
        </p:nvCxnSpPr>
        <p:spPr>
          <a:xfrm>
            <a:off x="1487776" y="4808984"/>
            <a:ext cx="3996444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1215381" y="5901970"/>
            <a:ext cx="432898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1217959" y="5901970"/>
            <a:ext cx="1" cy="49119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3395092" y="5923055"/>
            <a:ext cx="1" cy="49119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5542632" y="5889104"/>
            <a:ext cx="1" cy="49119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직선 연결선 58"/>
          <p:cNvCxnSpPr>
            <a:endCxn id="33" idx="0"/>
          </p:cNvCxnSpPr>
          <p:nvPr/>
        </p:nvCxnSpPr>
        <p:spPr>
          <a:xfrm>
            <a:off x="1482954" y="4807209"/>
            <a:ext cx="1" cy="21779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>
            <a:off x="5484219" y="4805877"/>
            <a:ext cx="1" cy="21779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직사각형 60"/>
          <p:cNvSpPr/>
          <p:nvPr/>
        </p:nvSpPr>
        <p:spPr>
          <a:xfrm>
            <a:off x="2487026" y="6826901"/>
            <a:ext cx="1784149" cy="19425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영  업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설  계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Q   C</a:t>
            </a:r>
          </a:p>
          <a:p>
            <a:pPr algn="ctr"/>
            <a:r>
              <a:rPr lang="ko-KR" altLang="en-US" dirty="0" smtClean="0"/>
              <a:t>납품</a:t>
            </a:r>
            <a:r>
              <a:rPr lang="en-US" altLang="ko-KR" dirty="0" smtClean="0"/>
              <a:t> A/S</a:t>
            </a:r>
          </a:p>
        </p:txBody>
      </p:sp>
      <p:sp>
        <p:nvSpPr>
          <p:cNvPr id="62" name="직사각형 61"/>
          <p:cNvSpPr/>
          <p:nvPr/>
        </p:nvSpPr>
        <p:spPr>
          <a:xfrm>
            <a:off x="336007" y="6837271"/>
            <a:ext cx="1784149" cy="19321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구  매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경  리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총  무</a:t>
            </a:r>
            <a:endParaRPr lang="ko-KR" altLang="en-US" dirty="0"/>
          </a:p>
        </p:txBody>
      </p:sp>
      <p:sp>
        <p:nvSpPr>
          <p:cNvPr id="63" name="모서리가 둥근 직사각형 62"/>
          <p:cNvSpPr/>
          <p:nvPr/>
        </p:nvSpPr>
        <p:spPr>
          <a:xfrm>
            <a:off x="4661645" y="6393160"/>
            <a:ext cx="1784149" cy="432048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/>
              <a:t>생산팀</a:t>
            </a:r>
            <a:endParaRPr lang="ko-KR" altLang="en-US" b="1" dirty="0"/>
          </a:p>
        </p:txBody>
      </p:sp>
      <p:sp>
        <p:nvSpPr>
          <p:cNvPr id="64" name="모서리가 둥근 직사각형 63"/>
          <p:cNvSpPr/>
          <p:nvPr/>
        </p:nvSpPr>
        <p:spPr>
          <a:xfrm>
            <a:off x="2483675" y="6407554"/>
            <a:ext cx="1784149" cy="4320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/>
              <a:t>기술영업팀</a:t>
            </a:r>
            <a:endParaRPr lang="ko-KR" altLang="en-US" b="1" dirty="0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332656" y="6417923"/>
            <a:ext cx="1784149" cy="43204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/>
              <a:t>총무관</a:t>
            </a:r>
            <a:r>
              <a:rPr lang="ko-KR" altLang="en-US" b="1" dirty="0" err="1"/>
              <a:t>리</a:t>
            </a:r>
            <a:r>
              <a:rPr lang="ko-KR" altLang="en-US" b="1" dirty="0" err="1" smtClean="0"/>
              <a:t>팀</a:t>
            </a:r>
            <a:endParaRPr lang="ko-KR" altLang="en-US" b="1" dirty="0"/>
          </a:p>
        </p:txBody>
      </p:sp>
      <p:sp>
        <p:nvSpPr>
          <p:cNvPr id="34" name="직사각형 3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36" name="TextBox 3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8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66994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630" y="168472"/>
            <a:ext cx="6675395" cy="9308339"/>
          </a:xfrm>
          <a:prstGeom prst="rect">
            <a:avLst/>
          </a:prstGeom>
          <a:noFill/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124744" y="1497952"/>
            <a:ext cx="5049180" cy="0"/>
          </a:xfrm>
          <a:prstGeom prst="line">
            <a:avLst/>
          </a:prstGeom>
          <a:ln>
            <a:gradFill flip="none" rotWithShape="1">
              <a:gsLst>
                <a:gs pos="0">
                  <a:srgbClr val="E9002D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91" y="705866"/>
            <a:ext cx="723734" cy="115079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72816" y="921889"/>
            <a:ext cx="3888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납품 거래 협력업체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9599561"/>
              </p:ext>
            </p:extLst>
          </p:nvPr>
        </p:nvGraphicFramePr>
        <p:xfrm>
          <a:off x="476674" y="1640632"/>
          <a:ext cx="5904656" cy="760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3384376"/>
                <a:gridCol w="1296144"/>
              </a:tblGrid>
              <a:tr h="4064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/>
                        <a:t>거래처명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/>
                        <a:t>주소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/>
                        <a:t>연락처</a:t>
                      </a:r>
                      <a:endParaRPr lang="ko-KR" altLang="en-US" sz="1700" b="1" dirty="0"/>
                    </a:p>
                  </a:txBody>
                  <a:tcPr marL="68580" marR="68580" marT="66040" marB="66040" anchor="ctr"/>
                </a:tc>
              </a:tr>
              <a:tr h="528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에이월드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서울특별시 구로구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경인로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53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길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90 1603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호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(STXW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타워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02-6124-3071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528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유니슨음향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경기도 부천시 원미약대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192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부천테크노파크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802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호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010-6286-6109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한독음향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충남 천안시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서북구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성거읍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봉주로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041-581-5411</a:t>
                      </a: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㈜광주전자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강원 홍천군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홍천읍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갈마곡리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278-3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033-434-5232</a:t>
                      </a: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닥터스텍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서울 강동구 상일로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길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55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나이스빌딩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02-3444-3222</a:t>
                      </a: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㈜대흥음향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경기도 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화성시</a:t>
                      </a:r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푸른들판로</a:t>
                      </a:r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251-11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031-359-8710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㈜동광전자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경기도 안양시 만안구 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덕천로</a:t>
                      </a:r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26 218-13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031-443-2544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삼미스피커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충북 음성군 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원남면</a:t>
                      </a:r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백마령길</a:t>
                      </a:r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51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043-872-9811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㈜이원산업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경기도 포천군 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가산면</a:t>
                      </a:r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dirty="0" err="1" smtClean="0">
                          <a:latin typeface="+mn-ea"/>
                          <a:ea typeface="+mn-ea"/>
                        </a:rPr>
                        <a:t>마전리</a:t>
                      </a:r>
                      <a:r>
                        <a:rPr lang="ko-KR" altLang="en-US" sz="1300" b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432-5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b="0" dirty="0" smtClean="0">
                          <a:latin typeface="+mn-ea"/>
                          <a:ea typeface="+mn-ea"/>
                        </a:rPr>
                        <a:t>031-544-6026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에이스원테크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경기도 김포시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감정로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47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070-7538-6542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528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소비코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프로페셔널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양주시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백석읍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권율로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1203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번길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070-7862-5633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㈜정연전자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서울 구로구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경인로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53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길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마동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3523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010-8767-0552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에이스시스템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경남 거창군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거창읍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송정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길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80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055-945-4762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클릭스피커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강원도 횡성군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공근면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항재로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426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033-344-6525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토탈음향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경기도 광주시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광남안로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129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번길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031-769-5120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HASO MEDIA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충청북도 충주시 대소원면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능골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길</a:t>
                      </a: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043-853-5352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유성전자통신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경기도 부천시 원미구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약대동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192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032-321-8917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썬테크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부산광역시 영도구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청학동로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47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051-413-5000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젠프로</a:t>
                      </a:r>
                      <a:endParaRPr lang="en-US" altLang="ko-KR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경기도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양주시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광적면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현석로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535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070-4814-1572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우리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에스텍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충북 청주시 흥덕구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흥덕로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174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043-262-5263</a:t>
                      </a:r>
                      <a:endParaRPr lang="ko-KR" altLang="en-US" sz="1300" b="0" kern="0" spc="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6040" marB="66040" anchor="ctr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816" y="344489"/>
            <a:ext cx="1285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22" name="TextBox 21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10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14" name="직사각형 13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150520" y="9498697"/>
            <a:ext cx="2022461" cy="325606"/>
            <a:chOff x="150519" y="9498676"/>
            <a:chExt cx="2022460" cy="325604"/>
          </a:xfrm>
        </p:grpSpPr>
        <p:sp>
          <p:nvSpPr>
            <p:cNvPr id="16" name="TextBox 15"/>
            <p:cNvSpPr txBox="1"/>
            <p:nvPr/>
          </p:nvSpPr>
          <p:spPr>
            <a:xfrm>
              <a:off x="455843" y="9501117"/>
              <a:ext cx="1717136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150519" y="9498676"/>
              <a:ext cx="326153" cy="292386"/>
              <a:chOff x="6376477" y="9498676"/>
              <a:chExt cx="326153" cy="292386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 smtClean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6</a:t>
                </a:r>
                <a:endParaRPr lang="ko-KR" altLang="en-US" sz="13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양재깨비체B" pitchFamily="18" charset="-127"/>
                  <a:ea typeface="양재깨비체B" pitchFamily="18" charset="-127"/>
                </a:endParaRPr>
              </a:p>
            </p:txBody>
          </p:sp>
        </p:grpSp>
      </p:grpSp>
      <p:sp>
        <p:nvSpPr>
          <p:cNvPr id="20" name="직사각형 19"/>
          <p:cNvSpPr/>
          <p:nvPr/>
        </p:nvSpPr>
        <p:spPr>
          <a:xfrm>
            <a:off x="0" y="9425497"/>
            <a:ext cx="6858000" cy="480503"/>
          </a:xfrm>
          <a:prstGeom prst="rect">
            <a:avLst/>
          </a:prstGeom>
          <a:solidFill>
            <a:srgbClr val="E9002D"/>
          </a:solidFill>
          <a:ln>
            <a:solidFill>
              <a:srgbClr val="E9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4712666" y="9498697"/>
            <a:ext cx="1989966" cy="325606"/>
            <a:chOff x="4712664" y="9498676"/>
            <a:chExt cx="1989966" cy="325604"/>
          </a:xfrm>
        </p:grpSpPr>
        <p:sp>
          <p:nvSpPr>
            <p:cNvPr id="28" name="TextBox 27"/>
            <p:cNvSpPr txBox="1"/>
            <p:nvPr/>
          </p:nvSpPr>
          <p:spPr>
            <a:xfrm>
              <a:off x="4712664" y="9501117"/>
              <a:ext cx="1717137" cy="32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www.kdsound.kr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깨비체B" pitchFamily="18" charset="-127"/>
                <a:ea typeface="양재깨비체B" pitchFamily="18" charset="-127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6376477" y="9498676"/>
              <a:ext cx="326153" cy="292386"/>
              <a:chOff x="6376477" y="9498676"/>
              <a:chExt cx="326153" cy="292386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6429801" y="9518870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376477" y="9498676"/>
                <a:ext cx="326153" cy="29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00" spc="-150" dirty="0">
                    <a:latin typeface="Ebrima" pitchFamily="2" charset="0"/>
                    <a:ea typeface="Ebrima" pitchFamily="2" charset="0"/>
                    <a:cs typeface="Ebrima" pitchFamily="2" charset="0"/>
                  </a:rPr>
                  <a:t>9</a:t>
                </a:r>
                <a:endParaRPr lang="en-US" altLang="ko-KR" sz="1300" spc="-150" dirty="0" smtClean="0">
                  <a:latin typeface="Ebrima" pitchFamily="2" charset="0"/>
                  <a:ea typeface="Ebrima" pitchFamily="2" charset="0"/>
                  <a:cs typeface="Ebrim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44208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5434</TotalTime>
  <Words>1529</Words>
  <Application>Microsoft Office PowerPoint</Application>
  <PresentationFormat>A4 용지(210x297mm)</PresentationFormat>
  <Paragraphs>691</Paragraphs>
  <Slides>52</Slides>
  <Notes>5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53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Xnote</dc:creator>
  <cp:lastModifiedBy>삼성영동IT</cp:lastModifiedBy>
  <cp:revision>840</cp:revision>
  <cp:lastPrinted>2018-10-15T07:05:50Z</cp:lastPrinted>
  <dcterms:created xsi:type="dcterms:W3CDTF">2011-10-23T16:50:26Z</dcterms:created>
  <dcterms:modified xsi:type="dcterms:W3CDTF">2023-12-05T08:46:51Z</dcterms:modified>
</cp:coreProperties>
</file>