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404" r:id="rId3"/>
    <p:sldId id="405" r:id="rId4"/>
    <p:sldId id="407" r:id="rId5"/>
    <p:sldId id="414" r:id="rId6"/>
    <p:sldId id="415" r:id="rId7"/>
    <p:sldId id="408" r:id="rId8"/>
    <p:sldId id="396" r:id="rId9"/>
    <p:sldId id="397" r:id="rId10"/>
    <p:sldId id="398" r:id="rId11"/>
    <p:sldId id="399" r:id="rId12"/>
    <p:sldId id="400" r:id="rId13"/>
    <p:sldId id="402" r:id="rId14"/>
    <p:sldId id="409" r:id="rId15"/>
    <p:sldId id="411" r:id="rId16"/>
    <p:sldId id="412" r:id="rId17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3140D"/>
    <a:srgbClr val="E9002D"/>
    <a:srgbClr val="003AF2"/>
    <a:srgbClr val="0000FF"/>
    <a:srgbClr val="0B0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963" autoAdjust="0"/>
    <p:restoredTop sz="94355" autoAdjust="0"/>
  </p:normalViewPr>
  <p:slideViewPr>
    <p:cSldViewPr>
      <p:cViewPr varScale="1">
        <p:scale>
          <a:sx n="75" d="100"/>
          <a:sy n="75" d="100"/>
        </p:scale>
        <p:origin x="-3786" y="-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9A3D-6536-4693-9282-5D7F67B0DDD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464C9-CE31-4949-9756-3BB2BE738A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213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E69DE-9829-499E-AC82-F2B8C60157E4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AB32-8CED-42D6-9721-9C791B4324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0695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AB32-8CED-42D6-9721-9C791B43243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432B-89AA-43D8-8919-BC0D6EA4CEB8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25144" y="9201474"/>
            <a:ext cx="1600200" cy="527403"/>
          </a:xfrm>
        </p:spPr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551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1EAE-DDBB-4457-B49E-C43EFDEA488E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7705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8E4A-63EB-4CA6-AD3A-3DD2C924242F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8483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327B-825B-414B-855E-811F0D6B3ED3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218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0B4E-36C0-47CA-930B-C1F6F5E71D81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213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05C9-DBA5-4448-89D1-48AD43DFC1B7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7456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793F-6621-48D2-80F9-9305D08F11F6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51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CF9-121E-4268-8364-0491704347A5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39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C591-19B4-418C-BA34-07520F56A154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077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C998-101F-4C9E-8B39-6A49CC7C6E81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17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3B7-2FA9-4B7A-AF21-BCCB9B6F08EC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35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D607-8612-45DF-8601-B66D1EE235ED}" type="datetime1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4C1A-2455-43A8-A90E-FC526054F7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0598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wner\Desktop\강여고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959" y="6310322"/>
            <a:ext cx="3737941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Owner\Desktop\임영관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0" y="5773778"/>
            <a:ext cx="4313738" cy="3751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직사각형 4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8574" y="759787"/>
            <a:ext cx="2015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www.kdsound.kr</a:t>
            </a:r>
          </a:p>
          <a:p>
            <a:pPr algn="r"/>
            <a:r>
              <a:rPr lang="en-US" altLang="ko-KR" sz="1200" b="1" dirty="0" smtClean="0">
                <a:solidFill>
                  <a:schemeClr val="accent2">
                    <a:lumMod val="75000"/>
                  </a:schemeClr>
                </a:solidFill>
              </a:rPr>
              <a:t> 033-646-6812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2717" y="202404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HY그래픽M" pitchFamily="18" charset="-127"/>
                <a:ea typeface="HY그래픽M" pitchFamily="18" charset="-127"/>
              </a:rPr>
              <a:t>납품거래실적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H="1">
            <a:off x="1500174" y="2190230"/>
            <a:ext cx="45719" cy="500066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457750" y="9501116"/>
            <a:ext cx="1211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  <a:cs typeface="Ebrima" pitchFamily="2" charset="0"/>
              </a:rPr>
              <a:t>케이디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  <a:cs typeface="Ebrima" pitchFamily="2" charset="0"/>
              </a:rPr>
              <a:t> 음향</a:t>
            </a:r>
            <a:endParaRPr lang="en-US" altLang="ko-KR" sz="1400" b="1" dirty="0">
              <a:solidFill>
                <a:schemeClr val="bg1"/>
              </a:solidFill>
              <a:latin typeface="+mn-ea"/>
              <a:cs typeface="Ebrima" pitchFamily="2" charset="0"/>
            </a:endParaRPr>
          </a:p>
          <a:p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rPr>
              <a:t> 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양재깨비체B" pitchFamily="18" charset="-127"/>
              <a:ea typeface="양재깨비체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0" y="441896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-461" y="2"/>
            <a:ext cx="6858000" cy="50118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3" name="Picture 9" descr="C:\Users\Owner\Desktop\Pictures\납품 현장\유리나라사진\11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52" y="2881298"/>
            <a:ext cx="360573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Owner\Desktop\강동초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0" y="4238620"/>
            <a:ext cx="3000396" cy="290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1462" y="4695019"/>
            <a:ext cx="714380" cy="735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6" y="5381628"/>
            <a:ext cx="1071570" cy="1829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6079" y="5738818"/>
            <a:ext cx="1308937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50776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양재깨비체B" pitchFamily="18" charset="-127"/>
                    <a:ea typeface="양재깨비체B" pitchFamily="18" charset="-127"/>
                  </a:rPr>
                  <a:t>9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28604" y="1595414"/>
          <a:ext cx="6000792" cy="7643867"/>
        </p:xfrm>
        <a:graphic>
          <a:graphicData uri="http://schemas.openxmlformats.org/drawingml/2006/table">
            <a:tbl>
              <a:tblPr/>
              <a:tblGrid>
                <a:gridCol w="869429"/>
                <a:gridCol w="2620781"/>
                <a:gridCol w="2510582"/>
              </a:tblGrid>
              <a:tr h="416609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2019-08-26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강동초등학교 실내 스피커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KTW-303S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 강동초등학교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2019-09-18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거창여자중학교 스피커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KCS-30WR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30W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거창여자중학교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2019-09-20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회인초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학년 교실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KTW-503 SPA, 3W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충청북도보은교육청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회인초등학교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2019-09-20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도담고등학교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실내 스피커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KCS-10WR, 10W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세종특별자치시교육청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도담고등학교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2019-10-01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비상방송 성능개선 물품 구입 및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 , 3W 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대구광역시동부교육청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대구두산초등학교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2019-10-15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북강릉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하나로마트</a:t>
                      </a:r>
                      <a:r>
                        <a:rPr lang="ko-KR" altLang="en-US" sz="900" dirty="0" smtClean="0"/>
                        <a:t> 스피커 설치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KTC-208</a:t>
                      </a:r>
                      <a:r>
                        <a:rPr lang="en-US" altLang="ko-KR" sz="900" baseline="0" dirty="0" smtClean="0"/>
                        <a:t> ,KCS-20WA ,KTW-503SPA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북강릉</a:t>
                      </a:r>
                      <a:r>
                        <a:rPr lang="ko-KR" altLang="en-US" sz="900" dirty="0" smtClean="0"/>
                        <a:t> 하나로 </a:t>
                      </a:r>
                      <a:r>
                        <a:rPr lang="ko-KR" altLang="en-US" sz="900" dirty="0" err="1" smtClean="0"/>
                        <a:t>마트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연곡점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2019-11-11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 운영기기 구입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KCS-10WR, 10W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세종특별자치시교육청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도담고등학교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2019-12-03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당직실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비상방송설비 수리용품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각리초등학교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2019-12-26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비봉초등학교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경보설비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</a:t>
                      </a: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 </a:t>
                      </a: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3W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비봉초등학교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2020-01-15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방송시설 연결 자재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 SPA, 10W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진흥초등학교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2020-01-18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관동중학교 급식소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  3W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관동중학교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2020-01-20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유천초등학교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 스피커설치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KTC-208,KCS-10WR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KTW-503SPA,,KCS-40WR,KHA-1WCA/3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유천초등학교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2020-01-27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봉명초등학교 방송장비 개선물품 구매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KTW-510SPA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10W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봉명초등학교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2020-02-04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밀양동명고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본관동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및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별관동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천정교체 통신공사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관급자재 구입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KTW-510SPA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10W  KTC-208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경상남도교육청 밀양동명고등학교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2020-02-08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학생수련원 방송시설 장비구입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충북교육청 충북 학생수련원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2020-03-15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아산시 한국야금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중부영업소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 설치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아산시 한국야금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중부영업소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2020-03-16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국도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38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호선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석항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터널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상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등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개 터널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방재시설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통신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보수공사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국토교통부 원주지방국토관리청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정선국토관리사무소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2020-03-17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강릉소방서 내곡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119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안전센터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청사 신축공사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통신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강릉소방서 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2020-03-31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거창공업고등학교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KTC507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거창공업고등학교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4" y="595282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10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500042" y="1666852"/>
          <a:ext cx="5857915" cy="7596000"/>
        </p:xfrm>
        <a:graphic>
          <a:graphicData uri="http://schemas.openxmlformats.org/drawingml/2006/table">
            <a:tbl>
              <a:tblPr/>
              <a:tblGrid>
                <a:gridCol w="928694"/>
                <a:gridCol w="2490076"/>
                <a:gridCol w="2439145"/>
              </a:tblGrid>
              <a:tr h="414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2020-04-17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국방물자조달 스피커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KCS-10WP 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대구지방 조달청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해병제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9227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부대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2020-04-21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체육관 방송실비 개선 물품구입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북평고등학교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2020-04-21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봉덕초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비상방송설비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봉덕초등학교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2020-04-27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가초중학교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실내 스피커 설치건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KCS-30WR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30W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가초중학교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2020-05-10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마산삼진고등학교 기숙사중축 전기공사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관급자재구입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APT-TC120S/1W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경상남도교육청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마산삼진고등학교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2020-05-20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 도심 공영주차장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신축통신공사 </a:t>
                      </a:r>
                      <a:endParaRPr lang="en-US" altLang="ko-KR" sz="900" kern="0" spc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KCS-20WR, 20W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강릉시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2020-05-21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강원도 고성군 방범 </a:t>
                      </a:r>
                      <a:r>
                        <a:rPr lang="en-US" altLang="ko-KR" sz="900" dirty="0" smtClean="0"/>
                        <a:t>CCTV </a:t>
                      </a:r>
                      <a:r>
                        <a:rPr lang="ko-KR" altLang="en-US" sz="900" dirty="0" smtClean="0"/>
                        <a:t>설치 관급자재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KCS-20WR   20W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고성군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2020-05-22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증평공고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방송실 선로보수 용품구입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KTW-510SPA 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증평공업고등학교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2020-05-29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혜성여자중학교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KTW-503  3W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혜성여자중학교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2020-06-03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증평공업고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방송실 스피커구입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KTW-510SPA 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증평공업고등학교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2020-06-05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광주송정역세권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도시재생 마을복지시설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개선사업자재구매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KTC-208/3W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광주지방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조달청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2020-06-10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양돈농협 스피커설치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KCS-20WA,KTW-503SPA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강원양돈농협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2020-06-11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삼척시 유리나라 스피커설치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KTC-208,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KCS-20WA, KTW-503SPA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삼척시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2020-06-15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배방초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감성꿈틀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AV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  10W  KTC-205 3W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아산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교육지원청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2020-06-15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눈꽃대패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  10W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무거동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눈꽃대패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무거점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2020-06-30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123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막창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진장동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명촌점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2020-06-30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청소년 수련원 방송장비 관급자재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경기도 건설본부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2020-07-07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청원고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방송장비 구매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KCS-10WA  10W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충북교육청 청원고등학교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2020-07-10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경북 경주시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카페베네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KCS-10WA  10W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경북 경주시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카페베네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양남점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11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00042" y="1595414"/>
          <a:ext cx="5868000" cy="7596000"/>
        </p:xfrm>
        <a:graphic>
          <a:graphicData uri="http://schemas.openxmlformats.org/drawingml/2006/table">
            <a:tbl>
              <a:tblPr/>
              <a:tblGrid>
                <a:gridCol w="930293"/>
                <a:gridCol w="2494364"/>
                <a:gridCol w="2443343"/>
              </a:tblGrid>
              <a:tr h="414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2020-07-11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  10W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강릉농협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구정점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2020-07-15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강릉 </a:t>
                      </a:r>
                      <a:r>
                        <a:rPr lang="en-US" altLang="ko-KR" sz="900" dirty="0" smtClean="0"/>
                        <a:t>NH </a:t>
                      </a:r>
                      <a:r>
                        <a:rPr lang="ko-KR" altLang="en-US" sz="900" dirty="0" smtClean="0"/>
                        <a:t>농협 동부지점 스피커설치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KTC-208 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강릉동부지점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2020-07-16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림스치킨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신정동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공업탐점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2020-07-19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임영관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대도호부관아 스피커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강릉시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2020-07-22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원예농협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 ,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KCS-10WA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강릉원예농협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강남점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2020-07-30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연지카페 스피커설치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  20W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울산시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명촌동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연지카페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2020-07-30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북강릉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KCS-20WA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KTW-503SPA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북강릉농협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연곡점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2020-08-05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세인트존스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호텔주차장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KTW-510SPA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강릉세인트존스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호텔주차장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2020-08-7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삼척시 농촌중심지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KCS-20WA ,KTC-208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삼척시 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2020-08-11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 양돈농협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  3W KCS-10WR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강원양돈농협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유천지점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2020-08-13</a:t>
                      </a:r>
                      <a:endParaRPr lang="en-US" sz="9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축협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  3W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강릉축협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하나로마트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내곡점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2020-08-15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삼척시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신주빛는마을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KCS-20WA  20W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삼척시 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2020-09-17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음성군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비알코리아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  10W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음성군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비알코리아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2020-09-20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예산휴게소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대전방향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 설치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충남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예산휴게소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2020-09-22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경남 거창군 청소년 발전소 신축공사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KHA-1WCA/3   3W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경남 거창군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2020-09-25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청주봉명초등학교 </a:t>
                      </a:r>
                      <a:r>
                        <a:rPr lang="ko-KR" altLang="en-US" sz="900" dirty="0" err="1" smtClean="0"/>
                        <a:t>급식실</a:t>
                      </a:r>
                      <a:r>
                        <a:rPr lang="ko-KR" altLang="en-US" sz="900" dirty="0" smtClean="0"/>
                        <a:t> 식 생활관 비상방송설비보수  </a:t>
                      </a:r>
                      <a:r>
                        <a:rPr lang="en-US" altLang="ko-KR" sz="900" dirty="0" smtClean="0"/>
                        <a:t>KTW-503SPA ,KCS-10WR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충북교육청 </a:t>
                      </a:r>
                      <a:r>
                        <a:rPr lang="ko-KR" altLang="en-US" sz="900" dirty="0" err="1" smtClean="0"/>
                        <a:t>청주교육지원청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2020-09-29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삼척시 실내체육관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KCS-20WR, KTW-503SPA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삼척시 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/>
                        <a:t>2020. 10. 02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포항 형산 </a:t>
                      </a:r>
                      <a:r>
                        <a:rPr lang="ko-KR" altLang="en-US" sz="900" dirty="0" err="1" smtClean="0"/>
                        <a:t>신부조장터공원</a:t>
                      </a:r>
                      <a:r>
                        <a:rPr lang="ko-KR" altLang="en-US" sz="900" dirty="0" smtClean="0"/>
                        <a:t> 뱃길 복원사업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KCS-20WR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경상북도 문화관광공사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/>
                        <a:t>2020. 10.</a:t>
                      </a:r>
                      <a:r>
                        <a:rPr lang="en-US" sz="900" baseline="0" dirty="0" smtClean="0"/>
                        <a:t> 10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충북옥포초등학교방송시설장비스피커설치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KTW-503SPA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충북교육지원청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옥포초등학교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928802" y="809596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00042" y="1595414"/>
          <a:ext cx="5868000" cy="7685486"/>
        </p:xfrm>
        <a:graphic>
          <a:graphicData uri="http://schemas.openxmlformats.org/drawingml/2006/table">
            <a:tbl>
              <a:tblPr/>
              <a:tblGrid>
                <a:gridCol w="930293"/>
                <a:gridCol w="2494364"/>
                <a:gridCol w="2443343"/>
              </a:tblGrid>
              <a:tr h="414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2020.10.11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거창군 공설공원묘지 신축통신공사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KCS-10WR 10W,  KCS-208 3W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경남 거창군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2020.101.15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충남 당진 휴게소 스피커설치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KCS-20WR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충남</a:t>
                      </a:r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dirty="0" err="1" smtClean="0"/>
                        <a:t>당진휴계소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2020.10.29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충북 고등학교 기숙사 방송설비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KTC-205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충청북도 교육청 충북 공업고등학교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2020.11.05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충북 진흥초등학교 비상방송 설비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KCS-10WP  10W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충북 </a:t>
                      </a:r>
                      <a:r>
                        <a:rPr lang="ko-KR" altLang="en-US" sz="900" dirty="0" err="1" smtClean="0"/>
                        <a:t>교육지원청</a:t>
                      </a:r>
                      <a:r>
                        <a:rPr lang="ko-KR" altLang="en-US" sz="900" dirty="0" smtClean="0"/>
                        <a:t> 진흥 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2020.11.10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강릉시내곡소방서 </a:t>
                      </a:r>
                      <a:r>
                        <a:rPr lang="en-US" altLang="ko-KR" sz="900" dirty="0" smtClean="0"/>
                        <a:t>119 </a:t>
                      </a:r>
                      <a:r>
                        <a:rPr lang="ko-KR" altLang="en-US" sz="900" dirty="0" smtClean="0"/>
                        <a:t>안전센터 스피커 설치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KTC-208, KTW-510SPA, KCS-20WR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강릉소방서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2020.11.14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거창군 대성고등학교 교실천정 교체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KTC-208,  KCS-10WR ,KTW503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경남 거창군 대성 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2020.11.22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err="1" smtClean="0"/>
                        <a:t>전남영광고</a:t>
                      </a:r>
                      <a:r>
                        <a:rPr lang="ko-KR" altLang="en-US" sz="900" dirty="0" smtClean="0"/>
                        <a:t> 방송시설개선 관급자재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KTC-507</a:t>
                      </a:r>
                      <a:r>
                        <a:rPr lang="en-US" altLang="ko-KR" sz="900" baseline="0" dirty="0" smtClean="0"/>
                        <a:t> 10W,  KTW-510SPA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전라남도교육청</a:t>
                      </a:r>
                      <a:r>
                        <a:rPr lang="en-US" altLang="ko-KR" sz="900" dirty="0" smtClean="0"/>
                        <a:t>  </a:t>
                      </a:r>
                      <a:r>
                        <a:rPr lang="ko-KR" altLang="en-US" sz="900" dirty="0" err="1" smtClean="0"/>
                        <a:t>영광교육지원청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2020.11.26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충북서원고등학교 방송시설교체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KTC-507 10W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충북교육청 서원고등학교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2020.12.05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 </a:t>
                      </a:r>
                      <a:r>
                        <a:rPr lang="ko-KR" altLang="en-US" sz="900" dirty="0" err="1" smtClean="0"/>
                        <a:t>모산초등학교</a:t>
                      </a:r>
                      <a:r>
                        <a:rPr lang="ko-KR" altLang="en-US" sz="900" dirty="0" smtClean="0"/>
                        <a:t> 방송설비 교체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KTC-208</a:t>
                      </a:r>
                      <a:r>
                        <a:rPr lang="en-US" altLang="ko-KR" sz="900" baseline="0" dirty="0" smtClean="0"/>
                        <a:t>  KCS-20WR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err="1" smtClean="0"/>
                        <a:t>강릉모산초등학교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2020..12.09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선명여자고등학교 </a:t>
                      </a:r>
                      <a:r>
                        <a:rPr lang="ko-KR" altLang="en-US" sz="900" dirty="0" err="1" smtClean="0"/>
                        <a:t>교사동</a:t>
                      </a:r>
                      <a:r>
                        <a:rPr lang="ko-KR" altLang="en-US" sz="900" dirty="0" smtClean="0"/>
                        <a:t> 및 체육관동 천정</a:t>
                      </a:r>
                      <a:endParaRPr lang="en-US" altLang="ko-KR" sz="9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교체 관급자재   </a:t>
                      </a:r>
                      <a:r>
                        <a:rPr lang="en-US" altLang="ko-KR" sz="900" dirty="0" smtClean="0"/>
                        <a:t>KTC-205  3W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경남교육청 선명여자고등학교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2020.12.12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err="1" smtClean="0"/>
                        <a:t>세종특별자치시</a:t>
                      </a:r>
                      <a:r>
                        <a:rPr lang="ko-KR" altLang="en-US" sz="900" dirty="0" smtClean="0"/>
                        <a:t> 고운고 </a:t>
                      </a:r>
                      <a:r>
                        <a:rPr lang="ko-KR" altLang="en-US" sz="900" dirty="0" err="1" smtClean="0"/>
                        <a:t>각교실</a:t>
                      </a:r>
                      <a:r>
                        <a:rPr lang="ko-KR" altLang="en-US" sz="900" dirty="0" smtClean="0"/>
                        <a:t>  스피커설치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     </a:t>
                      </a:r>
                      <a:r>
                        <a:rPr lang="en-US" altLang="ko-KR" sz="900" dirty="0" smtClean="0"/>
                        <a:t>KCS-10WR   10W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err="1" smtClean="0"/>
                        <a:t>세종특별자치시</a:t>
                      </a:r>
                      <a:r>
                        <a:rPr lang="ko-KR" altLang="en-US" sz="900" dirty="0" smtClean="0"/>
                        <a:t> 교육청 </a:t>
                      </a:r>
                      <a:r>
                        <a:rPr lang="ko-KR" altLang="en-US" sz="900" dirty="0" err="1" smtClean="0"/>
                        <a:t>고운고등학교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2021.01.10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강릉농협 강릉대 지점 스피커설치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KTC-208   3W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err="1" smtClean="0"/>
                        <a:t>강릉농협강릉대</a:t>
                      </a:r>
                      <a:r>
                        <a:rPr lang="ko-KR" altLang="en-US" sz="900" dirty="0" smtClean="0"/>
                        <a:t> 지점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2021.01.13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 동부시장 방송장비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스피커설치  </a:t>
                      </a:r>
                      <a:r>
                        <a:rPr lang="en-US" altLang="ko-KR" sz="900" dirty="0" smtClean="0"/>
                        <a:t>KCS- 10WR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강원도 강릉시 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2021.01.17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err="1" smtClean="0"/>
                        <a:t>세종특별자치시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도담고</a:t>
                      </a:r>
                      <a:r>
                        <a:rPr lang="ko-KR" altLang="en-US" sz="900" dirty="0" smtClean="0"/>
                        <a:t> 교실 방송용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 스피커교체        </a:t>
                      </a:r>
                      <a:r>
                        <a:rPr lang="en-US" altLang="ko-KR" sz="900" dirty="0" smtClean="0"/>
                        <a:t>KCS-10WR   10W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대전지방 조달청 </a:t>
                      </a:r>
                      <a:r>
                        <a:rPr lang="ko-KR" altLang="en-US" sz="900" dirty="0" err="1" smtClean="0"/>
                        <a:t>도담고등학교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2021.02.12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 </a:t>
                      </a:r>
                      <a:r>
                        <a:rPr lang="ko-KR" altLang="en-US" sz="900" dirty="0" err="1" smtClean="0"/>
                        <a:t>포남동사무소</a:t>
                      </a:r>
                      <a:r>
                        <a:rPr lang="ko-KR" altLang="en-US" sz="900" dirty="0" smtClean="0"/>
                        <a:t> 스피커설치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KTC-208</a:t>
                      </a:r>
                      <a:r>
                        <a:rPr lang="en-US" altLang="ko-KR" sz="900" baseline="0" dirty="0" smtClean="0"/>
                        <a:t>  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강릉시 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5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2021.02.18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경북 경산공설시장 </a:t>
                      </a:r>
                      <a:r>
                        <a:rPr lang="ko-KR" altLang="en-US" sz="900" dirty="0" err="1" smtClean="0"/>
                        <a:t>현대화사업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방송통신장비  </a:t>
                      </a:r>
                      <a:r>
                        <a:rPr lang="en-US" altLang="ko-KR" sz="900" dirty="0" smtClean="0"/>
                        <a:t>KCS-30WR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대구지방 조달청 경북 경산시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2021.03.15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강릉대 </a:t>
                      </a:r>
                      <a:r>
                        <a:rPr lang="en-US" altLang="ko-KR" sz="900" dirty="0" smtClean="0"/>
                        <a:t>NH</a:t>
                      </a:r>
                      <a:r>
                        <a:rPr lang="ko-KR" altLang="en-US" sz="900" dirty="0" smtClean="0"/>
                        <a:t>은행 스피커 설치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NH</a:t>
                      </a:r>
                      <a:r>
                        <a:rPr lang="ko-KR" altLang="en-US" sz="900" dirty="0" smtClean="0"/>
                        <a:t>은행 </a:t>
                      </a:r>
                      <a:r>
                        <a:rPr lang="ko-KR" altLang="en-US" sz="900" dirty="0" err="1" smtClean="0"/>
                        <a:t>강릉대지점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/>
                        <a:t>2021.04.16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롯데주류</a:t>
                      </a:r>
                      <a:r>
                        <a:rPr lang="ko-KR" altLang="en-US" sz="900" dirty="0" smtClean="0"/>
                        <a:t> 강릉공장 비상방송설치공사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KTC-507, KCS-40WR, KTW-510SPA</a:t>
                      </a:r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주</a:t>
                      </a:r>
                      <a:r>
                        <a:rPr lang="en-US" altLang="ko-KR" sz="900" dirty="0" smtClean="0"/>
                        <a:t>) </a:t>
                      </a:r>
                      <a:r>
                        <a:rPr lang="ko-KR" altLang="en-US" sz="900" dirty="0" err="1" smtClean="0"/>
                        <a:t>롯데칠성음료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/>
                        <a:t>2021.04.30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음성 무극중학교 방송시설 현대화 사업 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물품구매   </a:t>
                      </a:r>
                      <a:r>
                        <a:rPr lang="en-US" altLang="ko-KR" sz="900" dirty="0" smtClean="0"/>
                        <a:t>KTP-303S 3W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충청북도 </a:t>
                      </a:r>
                      <a:r>
                        <a:rPr lang="ko-KR" altLang="en-US" sz="900" dirty="0" err="1" smtClean="0"/>
                        <a:t>음성교육지원청</a:t>
                      </a:r>
                      <a:r>
                        <a:rPr lang="ko-KR" altLang="en-US" sz="900" dirty="0" smtClean="0"/>
                        <a:t> 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928802" y="881034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13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00042" y="1666852"/>
          <a:ext cx="5868000" cy="7578281"/>
        </p:xfrm>
        <a:graphic>
          <a:graphicData uri="http://schemas.openxmlformats.org/drawingml/2006/table">
            <a:tbl>
              <a:tblPr/>
              <a:tblGrid>
                <a:gridCol w="930293"/>
                <a:gridCol w="2494364"/>
                <a:gridCol w="2443343"/>
              </a:tblGrid>
              <a:tr h="29550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2021.06.15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아산 </a:t>
                      </a:r>
                      <a:r>
                        <a:rPr lang="ko-KR" altLang="en-US" sz="900" dirty="0" err="1" smtClean="0"/>
                        <a:t>영인초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감성꿈틀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A?V</a:t>
                      </a:r>
                      <a:r>
                        <a:rPr lang="ko-KR" altLang="en-US" sz="900" dirty="0" smtClean="0"/>
                        <a:t>설비 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KTC-205</a:t>
                      </a:r>
                      <a:r>
                        <a:rPr lang="en-US" altLang="ko-KR" sz="900" baseline="0" dirty="0" smtClean="0"/>
                        <a:t>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충남 </a:t>
                      </a:r>
                      <a:r>
                        <a:rPr lang="ko-KR" altLang="en-US" sz="900" dirty="0" err="1" smtClean="0"/>
                        <a:t>아산교육지원청</a:t>
                      </a:r>
                      <a:r>
                        <a:rPr lang="ko-KR" altLang="en-US" sz="900" dirty="0" smtClean="0"/>
                        <a:t> 영인초등학교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2021.06.17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한국 </a:t>
                      </a:r>
                      <a:r>
                        <a:rPr lang="ko-KR" altLang="en-US" sz="900" dirty="0" err="1" smtClean="0"/>
                        <a:t>폴리텍대학</a:t>
                      </a:r>
                      <a:r>
                        <a:rPr lang="ko-KR" altLang="en-US" sz="900" dirty="0" smtClean="0"/>
                        <a:t> 강릉캠퍼스 강당</a:t>
                      </a:r>
                      <a:r>
                        <a:rPr lang="en-US" altLang="ko-KR" sz="900" dirty="0" smtClean="0"/>
                        <a:t>,</a:t>
                      </a:r>
                      <a:r>
                        <a:rPr lang="ko-KR" altLang="en-US" sz="900" dirty="0" smtClean="0"/>
                        <a:t>식당</a:t>
                      </a:r>
                      <a:r>
                        <a:rPr lang="en-US" altLang="ko-KR" sz="900" dirty="0" smtClean="0"/>
                        <a:t>,</a:t>
                      </a:r>
                    </a:p>
                    <a:p>
                      <a:pPr algn="ctr"/>
                      <a:r>
                        <a:rPr lang="ko-KR" altLang="en-US" sz="900" dirty="0" smtClean="0"/>
                        <a:t> 방송설비교체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한국 </a:t>
                      </a:r>
                      <a:r>
                        <a:rPr lang="ko-KR" altLang="en-US" sz="900" dirty="0" err="1" smtClean="0"/>
                        <a:t>폴리텍대학</a:t>
                      </a:r>
                      <a:r>
                        <a:rPr lang="ko-KR" altLang="en-US" sz="900" dirty="0" smtClean="0"/>
                        <a:t> 강릉캠퍼스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2021.07.10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충북청원고</a:t>
                      </a:r>
                      <a:r>
                        <a:rPr lang="ko-KR" altLang="en-US" sz="900" dirty="0" smtClean="0"/>
                        <a:t> 방송장비수리 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KCS-10WR, KTW-503SPA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충북교육지원청</a:t>
                      </a:r>
                      <a:r>
                        <a:rPr lang="ko-KR" altLang="en-US" sz="900" dirty="0" smtClean="0"/>
                        <a:t> 청원고등학교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3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2021.07.12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형산 신 부조장터 뱃길복원사업 관급자재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smtClean="0"/>
                        <a:t> 추가공사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KCS-20WR  20W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경북 문화 관광공사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2021.07.23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경기도 청소년수련원 방송장비노후시설 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smtClean="0"/>
                        <a:t>개선사업  </a:t>
                      </a:r>
                      <a:r>
                        <a:rPr lang="en-US" altLang="ko-KR" sz="900" dirty="0" smtClean="0"/>
                        <a:t>KTC-205</a:t>
                      </a:r>
                      <a:r>
                        <a:rPr lang="en-US" altLang="ko-KR" sz="900" baseline="0" dirty="0" smtClean="0"/>
                        <a:t> , KCS-20WR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경기도 건설본부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2021.08.16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우리 요양원 방송장비 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KTC-208, KCS-20WA  20W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 우리요양원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2021.08.20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충북 </a:t>
                      </a:r>
                      <a:r>
                        <a:rPr lang="ko-KR" altLang="en-US" sz="900" dirty="0" err="1" smtClean="0"/>
                        <a:t>괴산북중</a:t>
                      </a:r>
                      <a:r>
                        <a:rPr lang="ko-KR" altLang="en-US" sz="900" dirty="0" smtClean="0"/>
                        <a:t> 방송장비구입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KCS-10WR 10W , KHA-1WCA-3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충북괴산교육청 괴산중학교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2021.09.03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창원 남중학교 공간혁신 사업 통신 기자재구입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KTW-510SPA, KTP-303S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경남 창원교육청 경남 남중학교 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2021.09.11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경남 거창군 거창 승강기 고등학교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KTW-510SPA, KCS-10WR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경남 거창 승강기 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2021.09.16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이천 시청 직장 </a:t>
                      </a:r>
                      <a:r>
                        <a:rPr lang="ko-KR" altLang="en-US" sz="900" dirty="0" err="1" smtClean="0"/>
                        <a:t>어린이집</a:t>
                      </a:r>
                      <a:r>
                        <a:rPr lang="ko-KR" altLang="en-US" sz="900" dirty="0" smtClean="0"/>
                        <a:t> 관급자재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smtClean="0"/>
                        <a:t> 방송장치 구입   </a:t>
                      </a:r>
                      <a:r>
                        <a:rPr lang="en-US" altLang="ko-KR" sz="900" dirty="0" smtClean="0"/>
                        <a:t>KTC-205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경기도 이천시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9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2021.10.24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서원고</a:t>
                      </a:r>
                      <a:r>
                        <a:rPr lang="ko-KR" altLang="en-US" sz="900" dirty="0" smtClean="0"/>
                        <a:t> 방송시설 교체 스피커 조달구입 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KTC-507 10W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충북교육청 서원고등학교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2021.10.27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방송통신 장비스피커</a:t>
                      </a:r>
                      <a:r>
                        <a:rPr lang="en-US" altLang="ko-KR" sz="900" dirty="0" smtClean="0"/>
                        <a:t>) </a:t>
                      </a:r>
                      <a:r>
                        <a:rPr lang="ko-KR" altLang="en-US" sz="900" dirty="0" smtClean="0"/>
                        <a:t>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APT-TC140R</a:t>
                      </a:r>
                      <a:r>
                        <a:rPr lang="en-US" altLang="ko-KR" sz="900" baseline="0" dirty="0" smtClean="0"/>
                        <a:t> 1W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육군 제</a:t>
                      </a:r>
                      <a:r>
                        <a:rPr lang="en-US" altLang="ko-KR" sz="900" dirty="0" smtClean="0"/>
                        <a:t>1799 </a:t>
                      </a:r>
                      <a:r>
                        <a:rPr lang="ko-KR" altLang="en-US" sz="900" dirty="0" smtClean="0"/>
                        <a:t>부대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5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2021.11.09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거창군 공설공원묘지 신축통신공사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KCS-10WR 10W,  KCS-208 3W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경남 거창군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2021.11.16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정선 신동 </a:t>
                      </a:r>
                      <a:r>
                        <a:rPr lang="en-US" altLang="ko-KR" sz="900" dirty="0" smtClean="0"/>
                        <a:t>119 </a:t>
                      </a:r>
                      <a:r>
                        <a:rPr lang="ko-KR" altLang="en-US" sz="900" dirty="0" smtClean="0"/>
                        <a:t>안전센터 청사 신축공사 관급자재 </a:t>
                      </a:r>
                      <a:r>
                        <a:rPr lang="en-US" altLang="ko-KR" sz="900" dirty="0" smtClean="0"/>
                        <a:t>KTW-503SPA,</a:t>
                      </a:r>
                      <a:r>
                        <a:rPr lang="en-US" altLang="ko-KR" sz="900" baseline="0" dirty="0" smtClean="0"/>
                        <a:t> KTP-303S , KCS-20WR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정선 소방서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3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2021.11.21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오죽헌</a:t>
                      </a:r>
                      <a:r>
                        <a:rPr lang="en-US" altLang="ko-KR" sz="900" dirty="0" smtClean="0"/>
                        <a:t>/</a:t>
                      </a:r>
                      <a:r>
                        <a:rPr lang="ko-KR" altLang="en-US" sz="900" dirty="0" smtClean="0"/>
                        <a:t>시립박물관 </a:t>
                      </a:r>
                      <a:r>
                        <a:rPr lang="ko-KR" altLang="en-US" sz="900" dirty="0" err="1" smtClean="0"/>
                        <a:t>방송장비교체및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A/V</a:t>
                      </a:r>
                      <a:r>
                        <a:rPr lang="ko-KR" altLang="en-US" sz="900" dirty="0" smtClean="0"/>
                        <a:t>장비 관급자재구입  </a:t>
                      </a:r>
                      <a:r>
                        <a:rPr lang="en-US" altLang="ko-KR" sz="900" dirty="0" smtClean="0"/>
                        <a:t>KCS-20WR   20W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강원도 강릉시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5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2021.12.09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삼척시 </a:t>
                      </a:r>
                      <a:r>
                        <a:rPr lang="ko-KR" altLang="en-US" sz="900" dirty="0" err="1" smtClean="0"/>
                        <a:t>오저초등학교</a:t>
                      </a:r>
                      <a:r>
                        <a:rPr lang="ko-KR" altLang="en-US" sz="900" dirty="0" smtClean="0"/>
                        <a:t> 방송장비교체 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KTC-208,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삼척 </a:t>
                      </a:r>
                      <a:r>
                        <a:rPr lang="ko-KR" altLang="en-US" sz="900" dirty="0" err="1" smtClean="0"/>
                        <a:t>오저초등학교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3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2021.12.12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err="1" smtClean="0"/>
                        <a:t>세종고운고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강당및</a:t>
                      </a:r>
                      <a:r>
                        <a:rPr lang="ko-KR" altLang="en-US" sz="900" dirty="0" smtClean="0"/>
                        <a:t> 운영위실</a:t>
                      </a:r>
                      <a:endParaRPr lang="en-US" altLang="ko-KR" sz="9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900" dirty="0" smtClean="0"/>
                        <a:t>스피커설치 </a:t>
                      </a:r>
                      <a:r>
                        <a:rPr lang="en-US" altLang="ko-KR" sz="900" dirty="0" smtClean="0"/>
                        <a:t>KCS</a:t>
                      </a:r>
                      <a:r>
                        <a:rPr lang="en-US" altLang="ko-KR" sz="900" baseline="0" dirty="0" smtClean="0"/>
                        <a:t> 40WR KCS 10WG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세종 </a:t>
                      </a:r>
                      <a:r>
                        <a:rPr lang="ko-KR" altLang="en-US" sz="900" dirty="0" err="1" smtClean="0"/>
                        <a:t>특별자치시</a:t>
                      </a:r>
                      <a:r>
                        <a:rPr lang="ko-KR" altLang="en-US" sz="900" dirty="0" smtClean="0"/>
                        <a:t> 교육청 </a:t>
                      </a:r>
                      <a:r>
                        <a:rPr lang="ko-KR" altLang="en-US" sz="900" dirty="0" err="1" smtClean="0"/>
                        <a:t>고운고등학교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2021.12.17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충북 </a:t>
                      </a:r>
                      <a:r>
                        <a:rPr lang="ko-KR" altLang="en-US" sz="900" dirty="0" err="1" smtClean="0"/>
                        <a:t>청원고</a:t>
                      </a:r>
                      <a:r>
                        <a:rPr lang="ko-KR" altLang="en-US" sz="900" dirty="0" smtClean="0"/>
                        <a:t> 방송장비 추가구매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KCS-10WR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충북 교육청 청원고등학교</a:t>
                      </a:r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2022.04.26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강릉대 예술</a:t>
                      </a:r>
                      <a:r>
                        <a:rPr lang="en-US" altLang="ko-KR" sz="900" dirty="0" smtClean="0"/>
                        <a:t>1</a:t>
                      </a:r>
                      <a:r>
                        <a:rPr lang="ko-KR" altLang="en-US" sz="900" dirty="0" smtClean="0"/>
                        <a:t>호관 외</a:t>
                      </a:r>
                      <a:r>
                        <a:rPr lang="en-US" altLang="ko-KR" sz="900" dirty="0" smtClean="0"/>
                        <a:t>1</a:t>
                      </a:r>
                      <a:r>
                        <a:rPr lang="ko-KR" altLang="en-US" sz="900" dirty="0" smtClean="0"/>
                        <a:t>동 </a:t>
                      </a:r>
                      <a:r>
                        <a:rPr lang="ko-KR" altLang="en-US" sz="900" dirty="0" err="1" smtClean="0"/>
                        <a:t>리모델링</a:t>
                      </a:r>
                      <a:r>
                        <a:rPr lang="ko-KR" altLang="en-US" sz="900" dirty="0" smtClean="0"/>
                        <a:t> 통신공사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 , KTW-510SPA</a:t>
                      </a:r>
                      <a:endParaRPr lang="en-US" altLang="ko-KR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강릉 원주대학교</a:t>
                      </a:r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857364" y="809596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14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00042" y="1809728"/>
          <a:ext cx="5868000" cy="7330532"/>
        </p:xfrm>
        <a:graphic>
          <a:graphicData uri="http://schemas.openxmlformats.org/drawingml/2006/table">
            <a:tbl>
              <a:tblPr/>
              <a:tblGrid>
                <a:gridCol w="930293"/>
                <a:gridCol w="2494364"/>
                <a:gridCol w="2443343"/>
              </a:tblGrid>
              <a:tr h="28804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2022.04.28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 </a:t>
                      </a:r>
                      <a:r>
                        <a:rPr lang="ko-KR" altLang="en-US" sz="900" dirty="0" err="1" smtClean="0"/>
                        <a:t>모산초등학교</a:t>
                      </a:r>
                      <a:r>
                        <a:rPr lang="ko-KR" altLang="en-US" sz="900" dirty="0" smtClean="0"/>
                        <a:t> 스피커 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 </a:t>
                      </a:r>
                      <a:r>
                        <a:rPr lang="ko-KR" altLang="en-US" sz="900" dirty="0" err="1" smtClean="0"/>
                        <a:t>모산초등학교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2022.05.02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강릉시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하나로마트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스피커설치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KCS-10WR  10W, KTC-208 3W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강릉농협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하나로마트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구정점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ko-KR" altLang="en-US" sz="900" dirty="0" smtClean="0"/>
                    </a:p>
                    <a:p>
                      <a:pPr algn="ctr"/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2022.05.06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강릉동명초등학교 스피커 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KTW-503SPA ,KCS-208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강릉동명초등학교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49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900" dirty="0" smtClean="0"/>
                        <a:t>2022.05.20</a:t>
                      </a:r>
                      <a:endParaRPr 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속초항 국제여객터미널 스피커 설치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KTC-208,,KCS-10WR KCS-20WR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</a:t>
                      </a:r>
                      <a:r>
                        <a:rPr lang="ko-KR" altLang="en-US" sz="900" dirty="0" err="1" smtClean="0"/>
                        <a:t>속초시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2022.06.06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 교동초등학교 스피커설치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KCS-20WR 20W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강릉교육청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2022.06.10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태백시 황지초등학교 스피커설치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KTC-209</a:t>
                      </a:r>
                      <a:r>
                        <a:rPr lang="en-US" altLang="ko-KR" sz="900" baseline="0" dirty="0" smtClean="0"/>
                        <a:t>  10W</a:t>
                      </a:r>
                      <a:endParaRPr lang="en-US" altLang="ko-KR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황지초등학교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2022.06.25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고성군 동광중학교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고성군 동광중학교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5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2022.08.09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속초항 국제여객터미널 스피커 추가설치</a:t>
                      </a:r>
                      <a:endParaRPr lang="en-US" altLang="ko-KR" sz="900" kern="0" spc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KCS-10WR  10W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 강원도 </a:t>
                      </a:r>
                      <a:r>
                        <a:rPr lang="ko-KR" altLang="en-US" sz="900" dirty="0" err="1" smtClean="0"/>
                        <a:t>속초시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2022.09.30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광혜원고등학교 방송장비구입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KTP-303S 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충북교육청 광혜원고등학교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2022.10.13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1799</a:t>
                      </a:r>
                      <a:r>
                        <a:rPr lang="ko-KR" altLang="en-US" sz="900" dirty="0" smtClean="0"/>
                        <a:t>부대 통신장비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앰프</a:t>
                      </a:r>
                      <a:r>
                        <a:rPr lang="en-US" altLang="ko-KR" sz="900" dirty="0" smtClean="0"/>
                        <a:t>) </a:t>
                      </a:r>
                      <a:r>
                        <a:rPr lang="ko-KR" altLang="en-US" sz="900" dirty="0" smtClean="0"/>
                        <a:t>구매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 3W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aseline="0" dirty="0" err="1" smtClean="0"/>
                        <a:t>육군제</a:t>
                      </a:r>
                      <a:r>
                        <a:rPr lang="ko-KR" altLang="en-US" sz="900" baseline="0" dirty="0" smtClean="0"/>
                        <a:t> </a:t>
                      </a:r>
                      <a:r>
                        <a:rPr lang="en-US" altLang="ko-KR" sz="900" baseline="0" dirty="0" smtClean="0"/>
                        <a:t>1799</a:t>
                      </a:r>
                      <a:r>
                        <a:rPr lang="ko-KR" altLang="en-US" sz="900" baseline="0" dirty="0" smtClean="0"/>
                        <a:t>부대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3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2022.11.10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강릉원예농협 종합자재센터 스피커설치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KCS-20WR</a:t>
                      </a:r>
                      <a:r>
                        <a:rPr lang="en-US" altLang="ko-KR" sz="900" baseline="0" dirty="0" smtClean="0"/>
                        <a:t> 20W, KTW-503SPA 3W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강릉원예농협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1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2023.04.28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용암중학교 운동장 스피커 구입 요청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KCS-40WR, 40W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충청북도청주교육지원청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용암중학교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5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2023.05.06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봉명초등학교 방송장비  구매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KTW-510SPA, 10W</a:t>
                      </a:r>
                      <a:r>
                        <a:rPr lang="ko-KR" altLang="en-US" sz="900" kern="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endParaRPr lang="ko-KR" altLang="en-US" sz="900" dirty="0" smtClean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충청북도청주교육지원청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endParaRPr lang="ko-KR" altLang="en-US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봉명초등학교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2023.06.20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21-</a:t>
                      </a:r>
                      <a:r>
                        <a:rPr lang="ko-KR" altLang="en-US" sz="900" dirty="0" smtClean="0"/>
                        <a:t>육</a:t>
                      </a:r>
                      <a:r>
                        <a:rPr lang="en-US" altLang="ko-KR" sz="900" dirty="0" smtClean="0"/>
                        <a:t>-00</a:t>
                      </a:r>
                      <a:r>
                        <a:rPr lang="ko-KR" altLang="en-US" sz="900" dirty="0" smtClean="0"/>
                        <a:t>부대 통신공사 </a:t>
                      </a:r>
                      <a:r>
                        <a:rPr lang="en-US" altLang="ko-KR" sz="900" dirty="0" smtClean="0"/>
                        <a:t>(1080)</a:t>
                      </a:r>
                    </a:p>
                    <a:p>
                      <a:pPr algn="ctr"/>
                      <a:r>
                        <a:rPr lang="en-US" altLang="ko-KR" sz="900" dirty="0" smtClean="0"/>
                        <a:t>KTC-208,</a:t>
                      </a:r>
                      <a:r>
                        <a:rPr lang="en-US" altLang="ko-KR" sz="900" baseline="0" dirty="0" smtClean="0"/>
                        <a:t> 3W, KTW-503S 3W, KCS-20WA 20W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12</a:t>
                      </a:r>
                      <a:r>
                        <a:rPr lang="ko-KR" altLang="en-US" sz="900" dirty="0" smtClean="0"/>
                        <a:t>사단본청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0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2023.07.06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교동초등학교 옥외 방송시설 및 주차차단기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smtClean="0"/>
                        <a:t>설치공사 </a:t>
                      </a:r>
                      <a:r>
                        <a:rPr lang="en-US" altLang="ko-KR" sz="900" dirty="0" smtClean="0"/>
                        <a:t>KCS-40WR-4  40W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dirty="0" smtClean="0"/>
                        <a:t>강원도 강릉교육청 교동초등학교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5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900" dirty="0" smtClean="0"/>
                        <a:t>2023.07.07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황지중학교 방송실 </a:t>
                      </a:r>
                      <a:r>
                        <a:rPr lang="ko-KR" altLang="en-US" sz="900" dirty="0" err="1" smtClean="0"/>
                        <a:t>현대화비품</a:t>
                      </a:r>
                      <a:r>
                        <a:rPr lang="ko-KR" altLang="en-US" sz="900" dirty="0" smtClean="0"/>
                        <a:t>  방송장비구입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KCS-40WR  40W, KTW-510S  10W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 태백교육청 황지중학교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3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2023.07.14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정선정보고 그린스마트 통신공사 관급자재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en-US" altLang="ko-KR" sz="900" dirty="0" smtClean="0"/>
                        <a:t>KTC-208-1</a:t>
                      </a:r>
                      <a:r>
                        <a:rPr lang="en-US" altLang="ko-KR" sz="900" baseline="0" dirty="0" smtClean="0"/>
                        <a:t> 3W , KCS-10WR-1 10W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강원도교육청 </a:t>
                      </a:r>
                      <a:r>
                        <a:rPr lang="ko-KR" altLang="en-US" sz="900" dirty="0" err="1" smtClean="0"/>
                        <a:t>정선교육지원청</a:t>
                      </a:r>
                      <a:endParaRPr lang="ko-KR" altLang="en-US" sz="900" dirty="0"/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2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2023.08.14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강원 </a:t>
                      </a:r>
                      <a:r>
                        <a:rPr lang="ko-KR" altLang="en-US" sz="900" dirty="0" err="1" smtClean="0"/>
                        <a:t>홍천초</a:t>
                      </a:r>
                      <a:r>
                        <a:rPr lang="ko-KR" altLang="en-US" sz="900" dirty="0" smtClean="0"/>
                        <a:t> 그린스마트 미래학교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리모델링공사</a:t>
                      </a:r>
                      <a:r>
                        <a:rPr lang="ko-KR" altLang="en-US" sz="900" dirty="0" smtClean="0"/>
                        <a:t>  </a:t>
                      </a:r>
                      <a:r>
                        <a:rPr lang="en-US" altLang="ko-KR" sz="900" dirty="0" smtClean="0"/>
                        <a:t>KTC-208</a:t>
                      </a:r>
                      <a:r>
                        <a:rPr lang="en-US" altLang="ko-KR" sz="900" baseline="0" dirty="0" smtClean="0"/>
                        <a:t>  3W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smtClean="0"/>
                        <a:t>홍천 초등학교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8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2023.08.18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세종특별자치시</a:t>
                      </a:r>
                      <a:r>
                        <a:rPr lang="ko-KR" altLang="en-US" sz="900" dirty="0" smtClean="0"/>
                        <a:t> 교육청 </a:t>
                      </a:r>
                      <a:r>
                        <a:rPr lang="ko-KR" altLang="en-US" sz="900" dirty="0" err="1" smtClean="0"/>
                        <a:t>고운고등학교</a:t>
                      </a:r>
                      <a:endParaRPr lang="en-US" altLang="ko-KR" sz="900" dirty="0" smtClean="0"/>
                    </a:p>
                    <a:p>
                      <a:pPr algn="ctr"/>
                      <a:r>
                        <a:rPr lang="ko-KR" altLang="en-US" sz="900" dirty="0" err="1" smtClean="0"/>
                        <a:t>방송및</a:t>
                      </a:r>
                      <a:r>
                        <a:rPr lang="ko-KR" altLang="en-US" sz="900" dirty="0" smtClean="0"/>
                        <a:t> 부대시설 물품구입 </a:t>
                      </a:r>
                      <a:r>
                        <a:rPr lang="en-US" altLang="ko-KR" sz="900" dirty="0" smtClean="0"/>
                        <a:t>KCS-10WR</a:t>
                      </a:r>
                      <a:r>
                        <a:rPr lang="en-US" altLang="ko-KR" sz="900" baseline="0" dirty="0" smtClean="0"/>
                        <a:t>  10W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세종특별자치시</a:t>
                      </a:r>
                      <a:r>
                        <a:rPr lang="ko-KR" altLang="en-US" sz="900" dirty="0" smtClean="0"/>
                        <a:t> 교육청 </a:t>
                      </a:r>
                      <a:r>
                        <a:rPr lang="ko-KR" altLang="en-US" sz="900" dirty="0" err="1" smtClean="0"/>
                        <a:t>고운고등학교</a:t>
                      </a:r>
                      <a:endParaRPr lang="ko-KR" altLang="en-US" sz="9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857364" y="809596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15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00042" y="1647499"/>
          <a:ext cx="5868000" cy="7623207"/>
        </p:xfrm>
        <a:graphic>
          <a:graphicData uri="http://schemas.openxmlformats.org/drawingml/2006/table">
            <a:tbl>
              <a:tblPr/>
              <a:tblGrid>
                <a:gridCol w="785818"/>
                <a:gridCol w="2000264"/>
                <a:gridCol w="1428760"/>
                <a:gridCol w="928694"/>
                <a:gridCol w="724464"/>
              </a:tblGrid>
              <a:tr h="211567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계약일</a:t>
                      </a:r>
                      <a:endParaRPr lang="ko-KR" altLang="en-US" sz="1200" dirty="0"/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공고명</a:t>
                      </a:r>
                      <a:endParaRPr lang="ko-KR" altLang="en-US" sz="1200" dirty="0"/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latin typeface="굴림" pitchFamily="50" charset="-127"/>
                          <a:ea typeface="굴림" pitchFamily="50" charset="-127"/>
                        </a:rPr>
                        <a:t>발 주 처</a:t>
                      </a:r>
                      <a:endParaRPr lang="ko-KR" altLang="en-US" sz="12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29437" marR="29437" marT="14718" marB="147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latin typeface="굴림" pitchFamily="50" charset="-127"/>
                          <a:ea typeface="굴림" pitchFamily="50" charset="-127"/>
                        </a:rPr>
                        <a:t>금액</a:t>
                      </a:r>
                      <a:endParaRPr lang="ko-KR" altLang="en-US" sz="12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  <a:endParaRPr lang="ko-KR" altLang="en-US" sz="12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29437" marR="29437" marT="14718" marB="1471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485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+mj-lt"/>
                        </a:rPr>
                        <a:t>2109-06-25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신영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경계시설개선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공구 </a:t>
                      </a:r>
                      <a:endParaRPr lang="en-US" altLang="ko-KR" sz="1100" dirty="0" smtClean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국군 </a:t>
                      </a:r>
                      <a:r>
                        <a:rPr lang="ko-KR" altLang="en-US" sz="1100" dirty="0" err="1" smtClean="0">
                          <a:latin typeface="+mj-lt"/>
                          <a:ea typeface="굴림" pitchFamily="50" charset="-127"/>
                        </a:rPr>
                        <a:t>재정관리단</a:t>
                      </a:r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 제</a:t>
                      </a:r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2621 </a:t>
                      </a:r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부대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44,618,400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+mj-lt"/>
                        </a:rPr>
                        <a:t>2019-10-10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</a:rPr>
                        <a:t>강원본부및</a:t>
                      </a:r>
                      <a:r>
                        <a:rPr lang="ko-KR" altLang="en-US" sz="1100" dirty="0" smtClean="0">
                          <a:latin typeface="+mj-lt"/>
                        </a:rPr>
                        <a:t> 춘천자동차검사소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 신축 정보통신공사</a:t>
                      </a:r>
                      <a:endParaRPr lang="en-US" altLang="ko-KR" sz="1100" dirty="0" smtClean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한국교통안전공단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140,458,516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3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+mj-lt"/>
                        </a:rPr>
                        <a:t>2020-03-02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강릉소방서 내곡</a:t>
                      </a:r>
                      <a:r>
                        <a:rPr lang="en-US" altLang="ko-KR" sz="1100" dirty="0" smtClean="0">
                          <a:latin typeface="+mj-lt"/>
                        </a:rPr>
                        <a:t>119</a:t>
                      </a:r>
                      <a:r>
                        <a:rPr lang="ko-KR" altLang="en-US" sz="1100" dirty="0" smtClean="0">
                          <a:latin typeface="+mj-lt"/>
                        </a:rPr>
                        <a:t>안전센터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 청사신축공사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통신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강원도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41,403,345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latin typeface="+mj-lt"/>
                        </a:rPr>
                        <a:t>2020-03-10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국도</a:t>
                      </a:r>
                      <a:r>
                        <a:rPr lang="en-US" altLang="ko-KR" sz="1100" dirty="0" smtClean="0">
                          <a:latin typeface="+mj-lt"/>
                        </a:rPr>
                        <a:t>38</a:t>
                      </a:r>
                      <a:r>
                        <a:rPr lang="ko-KR" altLang="en-US" sz="1100" dirty="0" smtClean="0">
                          <a:latin typeface="+mj-lt"/>
                        </a:rPr>
                        <a:t>호선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석항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터널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상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smtClean="0">
                          <a:latin typeface="+mj-lt"/>
                        </a:rPr>
                        <a:t> </a:t>
                      </a:r>
                      <a:r>
                        <a:rPr lang="en-US" altLang="ko-KR" sz="1100" dirty="0" smtClean="0">
                          <a:latin typeface="+mj-lt"/>
                        </a:rPr>
                        <a:t>3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개터널</a:t>
                      </a:r>
                      <a:r>
                        <a:rPr lang="ko-KR" altLang="en-US" sz="1100" dirty="0" smtClean="0">
                          <a:latin typeface="+mj-lt"/>
                        </a:rPr>
                        <a:t> 방재시설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통신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smtClean="0">
                          <a:latin typeface="+mj-lt"/>
                        </a:rPr>
                        <a:t>보수공사</a:t>
                      </a:r>
                      <a:endParaRPr lang="en-US" altLang="ko-KR" sz="1100" dirty="0" smtClean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원주지방국토관리청</a:t>
                      </a:r>
                      <a:r>
                        <a:rPr lang="ko-KR" altLang="en-US" sz="1100" baseline="0" dirty="0" smtClean="0">
                          <a:latin typeface="+mj-lt"/>
                          <a:ea typeface="굴림" pitchFamily="50" charset="-127"/>
                        </a:rPr>
                        <a:t> 정선국토관리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247,539,006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2020-05-13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강릉 도심공영주차장</a:t>
                      </a:r>
                      <a:r>
                        <a:rPr lang="ko-KR" altLang="en-US" sz="1100" baseline="0" dirty="0" smtClean="0">
                          <a:latin typeface="+mj-lt"/>
                        </a:rPr>
                        <a:t> 신축공사</a:t>
                      </a:r>
                      <a:endParaRPr lang="en-US" altLang="ko-KR" sz="1100" baseline="0" dirty="0" smtClean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강원도 강릉시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30,698,007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2020-10-16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인제군 농업기술센터 청사이전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사업 정보통신공사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강원도 개발공사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518,163,849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8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2020-12-08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강릉공장 비상방송설비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교체및</a:t>
                      </a:r>
                      <a:r>
                        <a:rPr lang="ko-KR" altLang="en-US" sz="1100" dirty="0" smtClean="0">
                          <a:latin typeface="+mj-lt"/>
                        </a:rPr>
                        <a:t> 추가공사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>
                          <a:latin typeface="+mj-lt"/>
                          <a:ea typeface="굴림" pitchFamily="50" charset="-127"/>
                        </a:rPr>
                        <a:t>롯데칠성음료</a:t>
                      </a:r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㈜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38,360,000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2021-05-24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양양공항 정보통신장비 부대시설 구축공사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한국 항공공사 서울지역본부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216,260,308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latin typeface="+mj-lt"/>
                        </a:rPr>
                        <a:t>2021-06-17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한국폴리텍대학</a:t>
                      </a:r>
                      <a:r>
                        <a:rPr lang="ko-KR" altLang="en-US" sz="1100" dirty="0" smtClean="0">
                          <a:latin typeface="+mj-lt"/>
                        </a:rPr>
                        <a:t> 강릉캠퍼스      방송설비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</a:rPr>
                        <a:t>폴리텍대학</a:t>
                      </a:r>
                      <a:r>
                        <a:rPr lang="ko-KR" altLang="en-US" sz="1100" dirty="0" smtClean="0">
                          <a:latin typeface="+mj-lt"/>
                        </a:rPr>
                        <a:t> 강릉캠퍼스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29,486,000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2022-03-14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예술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호관 외 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동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리모델링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 통신공사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강릉 원주대학교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84,245,568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2022-04-14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신활력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smtClean="0">
                          <a:latin typeface="+mj-lt"/>
                        </a:rPr>
                        <a:t>강릉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로컬푸드</a:t>
                      </a:r>
                      <a:r>
                        <a:rPr lang="ko-KR" altLang="en-US" sz="1100" dirty="0" smtClean="0">
                          <a:latin typeface="+mj-lt"/>
                        </a:rPr>
                        <a:t> 유통센터 건립공사 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통신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 강릉시 농업기술센터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61,918,879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latin typeface="+mj-lt"/>
                        </a:rPr>
                        <a:t>2022-08-10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</a:rPr>
                        <a:t>한국폴리텍대학</a:t>
                      </a:r>
                      <a:r>
                        <a:rPr lang="ko-KR" altLang="en-US" sz="1100" dirty="0" smtClean="0">
                          <a:latin typeface="+mj-lt"/>
                        </a:rPr>
                        <a:t> 강릉캠퍼스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강당및</a:t>
                      </a:r>
                      <a:r>
                        <a:rPr lang="ko-KR" altLang="en-US" sz="1100" dirty="0" smtClean="0">
                          <a:latin typeface="+mj-lt"/>
                        </a:rPr>
                        <a:t> 식당 방송설비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</a:rPr>
                        <a:t>폴리텍대학</a:t>
                      </a:r>
                      <a:r>
                        <a:rPr lang="ko-KR" altLang="en-US" sz="1100" dirty="0" smtClean="0">
                          <a:latin typeface="+mj-lt"/>
                        </a:rPr>
                        <a:t> 강릉캠퍼스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21,820,000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2022-08-30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22</a:t>
                      </a:r>
                      <a:r>
                        <a:rPr lang="ko-KR" altLang="en-US" sz="1100" dirty="0" smtClean="0">
                          <a:latin typeface="+mj-lt"/>
                        </a:rPr>
                        <a:t>년 영내케이블 교체공사</a:t>
                      </a:r>
                      <a:r>
                        <a:rPr lang="en-US" altLang="ko-KR" sz="1100" dirty="0" smtClean="0">
                          <a:latin typeface="+mj-lt"/>
                        </a:rPr>
                        <a:t>(1210)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  <a:ea typeface="굴림" pitchFamily="50" charset="-127"/>
                        </a:rPr>
                        <a:t>국군재정관리단</a:t>
                      </a:r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7162</a:t>
                      </a:r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부대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229,513,437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2022-09-29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154kV </a:t>
                      </a:r>
                      <a:r>
                        <a:rPr lang="ko-KR" altLang="en-US" sz="1100" dirty="0" smtClean="0">
                          <a:latin typeface="+mj-lt"/>
                        </a:rPr>
                        <a:t>영원</a:t>
                      </a:r>
                      <a:r>
                        <a:rPr lang="en-US" altLang="ko-KR" sz="1100" dirty="0" smtClean="0">
                          <a:latin typeface="+mj-lt"/>
                        </a:rPr>
                        <a:t>S/S, </a:t>
                      </a:r>
                      <a:r>
                        <a:rPr lang="ko-KR" altLang="en-US" sz="1100" dirty="0" smtClean="0">
                          <a:latin typeface="+mj-lt"/>
                        </a:rPr>
                        <a:t>영월</a:t>
                      </a:r>
                      <a:r>
                        <a:rPr lang="en-US" altLang="ko-KR" sz="1100" dirty="0" smtClean="0">
                          <a:latin typeface="+mj-lt"/>
                        </a:rPr>
                        <a:t>C/C </a:t>
                      </a:r>
                      <a:r>
                        <a:rPr lang="ko-KR" altLang="en-US" sz="1100" dirty="0" smtClean="0">
                          <a:latin typeface="+mj-lt"/>
                        </a:rPr>
                        <a:t>무인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보안 시스템 교체공사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한국 전력공사 강원지역본부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217,142,205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2023-04-03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신활력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로컬푸드</a:t>
                      </a:r>
                      <a:r>
                        <a:rPr lang="ko-KR" altLang="en-US" sz="1100" dirty="0" smtClean="0">
                          <a:latin typeface="+mj-lt"/>
                        </a:rPr>
                        <a:t> 유통센터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+mj-lt"/>
                        </a:rPr>
                        <a:t>건립공사 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통신관로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강릉시 농업기술센터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7,705,000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2023-08-01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김삿갓우체국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건립 정보통신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공사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50" charset="-127"/>
                          <a:cs typeface="+mn-cs"/>
                        </a:rPr>
                        <a:t>과학기술정보통신부 우정사업본부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31,589,299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0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2023-08-31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강릉유천초</a:t>
                      </a: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급식소 증축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통신공사</a:t>
                      </a: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+mj-lt"/>
                          <a:ea typeface="굴림" pitchFamily="50" charset="-127"/>
                        </a:rPr>
                        <a:t>강릉교육지원청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8,840,000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0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ko-KR" sz="1100" dirty="0" smtClean="0">
                          <a:latin typeface="+mj-lt"/>
                        </a:rPr>
                        <a:t>2023-10-20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로컬푸드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유통센터 시설공사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통신</a:t>
                      </a:r>
                      <a:r>
                        <a:rPr lang="en-US" altLang="ko-K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강릉시 농업기술센터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+mj-lt"/>
                          <a:ea typeface="굴림" pitchFamily="50" charset="-127"/>
                        </a:rPr>
                        <a:t>18,763,000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+mj-lt"/>
                          <a:ea typeface="굴림" pitchFamily="50" charset="-127"/>
                        </a:rPr>
                        <a:t>수의계약</a:t>
                      </a:r>
                      <a:endParaRPr lang="ko-KR" altLang="en-US" sz="1100" dirty="0">
                        <a:latin typeface="+mj-lt"/>
                        <a:ea typeface="굴림" pitchFamily="50" charset="-127"/>
                      </a:endParaRPr>
                    </a:p>
                  </a:txBody>
                  <a:tcPr marL="28800" marR="28800" marT="14400" marB="144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857364" y="809596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통신공사실적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우선구매제도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1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" name="그림 개체 틀 42" descr="우선구매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1070" r="1070"/>
          <a:stretch>
            <a:fillRect/>
          </a:stretch>
        </p:blipFill>
        <p:spPr>
          <a:xfrm>
            <a:off x="214290" y="1809729"/>
            <a:ext cx="6429420" cy="7358114"/>
          </a:xfrm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나라장터우선구매대상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Picture 3" descr="C:\Users\Owner\Desktop\화면 캡처 2021-03-16 1233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66" y="1666852"/>
            <a:ext cx="6072230" cy="7572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736" y="920552"/>
            <a:ext cx="3929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</a:t>
            </a:r>
            <a:r>
              <a:rPr lang="en-US" altLang="ko-KR" sz="22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2021</a:t>
            </a:r>
            <a:r>
              <a:rPr lang="ko-KR" alt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년계약이행실적평가</a:t>
            </a:r>
            <a:endParaRPr lang="en-US" altLang="ko-KR" sz="22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3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2" descr="C:\Users\Owner\Desktop\이행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5741" y="1738290"/>
            <a:ext cx="5306517" cy="7500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736" y="920552"/>
            <a:ext cx="3929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시 험 성 적 서</a:t>
            </a:r>
            <a:endParaRPr lang="en-US" altLang="ko-KR" sz="22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4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C:\Users\Owner\Desktop\Scan\Scan_20231206_121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1595415"/>
            <a:ext cx="6572296" cy="7786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736" y="920552"/>
            <a:ext cx="39290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시 험 성 적 서</a:t>
            </a:r>
            <a:endParaRPr lang="en-US" altLang="ko-KR" sz="22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5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Owner\Desktop\Scan\Scan_20231206_121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1595414"/>
            <a:ext cx="6572296" cy="7786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28736" y="1023910"/>
            <a:ext cx="41434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9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</a:t>
            </a:r>
            <a:r>
              <a:rPr lang="en-US" altLang="ko-KR" sz="19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2020</a:t>
            </a:r>
            <a:r>
              <a:rPr lang="ko-KR" altLang="en-US" sz="19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년 기술평가 우수기업인증서</a:t>
            </a:r>
            <a:endParaRPr lang="en-US" altLang="ko-KR" sz="19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6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개체 틀 40" descr="2020기술평가우수기업인증서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1070" r="1070"/>
          <a:stretch>
            <a:fillRect/>
          </a:stretch>
        </p:blipFill>
        <p:spPr>
          <a:xfrm>
            <a:off x="857232" y="1738290"/>
            <a:ext cx="5429288" cy="6929486"/>
          </a:xfrm>
        </p:spPr>
      </p:pic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1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3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Ebrima" pitchFamily="2" charset="0"/>
                    <a:ea typeface="Ebrima" pitchFamily="2" charset="0"/>
                    <a:cs typeface="Ebrima" pitchFamily="2" charset="0"/>
                  </a:rPr>
                  <a:t>7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7" name="표 46"/>
          <p:cNvGraphicFramePr>
            <a:graphicFrameLocks noGrp="1"/>
          </p:cNvGraphicFramePr>
          <p:nvPr/>
        </p:nvGraphicFramePr>
        <p:xfrm>
          <a:off x="428604" y="1595414"/>
          <a:ext cx="6000792" cy="7668895"/>
        </p:xfrm>
        <a:graphic>
          <a:graphicData uri="http://schemas.openxmlformats.org/drawingml/2006/table">
            <a:tbl>
              <a:tblPr/>
              <a:tblGrid>
                <a:gridCol w="857256"/>
                <a:gridCol w="2602841"/>
                <a:gridCol w="2540695"/>
              </a:tblGrid>
              <a:tr h="414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1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1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1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2017-07-26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속초중학교 </a:t>
                      </a:r>
                      <a:r>
                        <a:rPr lang="ko-KR" altLang="en-US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방송교체 관급자재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KCS-20WR, 20W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kern="0" spc="0" dirty="0" smtClean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강원도속초양양교육청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2017-08-22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교사동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전관방송장비 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관급자재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KCS-20WR, 20W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강원도속초양양교육청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속초중학교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2017-08-16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양양초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교사동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천정교체 전기공사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관급자재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방송설비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KCS-10WR, 10W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강원도속초양양교육지원청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양양초등학교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2017-11-25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용암중학교  물품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 SPA, 10W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용암중학교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2018-01-09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미호중학교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과학실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방송장비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 SPA,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10W 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충북교육청  한국교원대학교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부설미호중학교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2018-01-15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미호중학교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방송설비 추가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KHA-1WC-3, 3W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충북교육청 한국교원대학교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부설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미호중학교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2018-01-26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비상 방송설비 물품구입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KCS-20WG, 20W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대구광역시 대구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두산초등학교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2018-01-26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충주 청산초등학교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방송설비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KCS-40WR, 40W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충청북도옥천교육청 청산초등학교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2018-02-19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청주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창신초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방송장비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KHA-1WC-3, 3W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청주교육지원청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창신초등학교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2018-07-05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차 학교교육여건개선사업 교내 학년별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별도 방송시설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확충 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KTW-503 SPA, 3W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충청북도청주교육지원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청성화중학교</a:t>
                      </a:r>
                      <a:endParaRPr lang="ko-KR" altLang="en-US" sz="900" dirty="0"/>
                    </a:p>
                  </a:txBody>
                  <a:tcPr marL="27032" marR="27032" marT="13516" marB="1351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2018-08-01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거창공업고등학교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KHA-1WC  KTW-503SPA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거창공업고등학교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2018-08-09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양동농협</a:t>
                      </a:r>
                      <a:r>
                        <a:rPr lang="ko-KR" altLang="en-US" sz="900" dirty="0" smtClean="0"/>
                        <a:t> 스피커설치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KTC-208  KCS-20WA  KTW-503SPA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강원양돈농협 </a:t>
                      </a:r>
                      <a:r>
                        <a:rPr lang="ko-KR" altLang="en-US" sz="900" dirty="0" err="1" smtClean="0"/>
                        <a:t>하나로마트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성덕점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2018-08-22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울산시 </a:t>
                      </a:r>
                      <a:r>
                        <a:rPr lang="ko-KR" altLang="en-US" sz="900" dirty="0" err="1" smtClean="0"/>
                        <a:t>논꽃대패</a:t>
                      </a:r>
                      <a:r>
                        <a:rPr lang="ko-KR" altLang="en-US" sz="900" dirty="0" smtClean="0"/>
                        <a:t>  스피커 설치 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KCS-10WR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울산시 </a:t>
                      </a:r>
                      <a:r>
                        <a:rPr lang="ko-KR" altLang="en-US" sz="900" dirty="0" err="1" smtClean="0"/>
                        <a:t>무거동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무거점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2018-10-15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속초항 국제여객터미널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KTC-208, KTW-510SPA,KCS-20WR,KCS-10WR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속초시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2018-11-05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산남고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방송장비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KCS-20WR, 20W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산남고등학교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2018-11-21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청주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신흥고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방송장비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KTW-503 SPA, 3W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청주신흥고등학교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2018-12-15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신영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경계시설 개선공구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통신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공사건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화천군 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2621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부대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2018-12-28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화력발전소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KTW-503SPA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강릉화력발전소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2019-01-11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율량초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방송용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KTP-303S,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율량초등학교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630" y="168472"/>
            <a:ext cx="6675395" cy="9308339"/>
          </a:xfrm>
          <a:prstGeom prst="rect">
            <a:avLst/>
          </a:prstGeom>
          <a:noFill/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124744" y="1497952"/>
            <a:ext cx="5049180" cy="0"/>
          </a:xfrm>
          <a:prstGeom prst="line">
            <a:avLst/>
          </a:prstGeom>
          <a:ln>
            <a:gradFill flip="none" rotWithShape="1">
              <a:gsLst>
                <a:gs pos="0">
                  <a:srgbClr val="E9002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1" y="705866"/>
            <a:ext cx="723734" cy="115079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6" y="344489"/>
            <a:ext cx="1285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0" y="9441049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8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0" name="TextBox 29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5" name="그룹 30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42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34"/>
          <p:cNvGrpSpPr/>
          <p:nvPr/>
        </p:nvGrpSpPr>
        <p:grpSpPr>
          <a:xfrm>
            <a:off x="150520" y="9498697"/>
            <a:ext cx="2022461" cy="325606"/>
            <a:chOff x="150519" y="9498676"/>
            <a:chExt cx="2022460" cy="325604"/>
          </a:xfrm>
        </p:grpSpPr>
        <p:sp>
          <p:nvSpPr>
            <p:cNvPr id="36" name="TextBox 35"/>
            <p:cNvSpPr txBox="1"/>
            <p:nvPr/>
          </p:nvSpPr>
          <p:spPr>
            <a:xfrm>
              <a:off x="455843" y="9501117"/>
              <a:ext cx="1717136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8" name="그룹 36"/>
            <p:cNvGrpSpPr/>
            <p:nvPr/>
          </p:nvGrpSpPr>
          <p:grpSpPr>
            <a:xfrm>
              <a:off x="150519" y="9498676"/>
              <a:ext cx="326153" cy="292386"/>
              <a:chOff x="6376477" y="9498676"/>
              <a:chExt cx="326153" cy="292386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38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>
            <a:off x="0" y="9425497"/>
            <a:ext cx="6858000" cy="480503"/>
          </a:xfrm>
          <a:prstGeom prst="rect">
            <a:avLst/>
          </a:prstGeom>
          <a:solidFill>
            <a:srgbClr val="E9002D"/>
          </a:solidFill>
          <a:ln>
            <a:solidFill>
              <a:srgbClr val="E9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40"/>
          <p:cNvGrpSpPr/>
          <p:nvPr/>
        </p:nvGrpSpPr>
        <p:grpSpPr>
          <a:xfrm>
            <a:off x="4712666" y="9498697"/>
            <a:ext cx="1989966" cy="325606"/>
            <a:chOff x="4712664" y="9498676"/>
            <a:chExt cx="1989966" cy="325604"/>
          </a:xfrm>
        </p:grpSpPr>
        <p:sp>
          <p:nvSpPr>
            <p:cNvPr id="42" name="TextBox 41"/>
            <p:cNvSpPr txBox="1"/>
            <p:nvPr/>
          </p:nvSpPr>
          <p:spPr>
            <a:xfrm>
              <a:off x="4712664" y="9501117"/>
              <a:ext cx="1717137" cy="32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www.kdsound.kr</a:t>
              </a:r>
              <a:endPara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깨비체B" pitchFamily="18" charset="-127"/>
                <a:ea typeface="양재깨비체B" pitchFamily="18" charset="-127"/>
              </a:endParaRPr>
            </a:p>
          </p:txBody>
        </p:sp>
        <p:grpSp>
          <p:nvGrpSpPr>
            <p:cNvPr id="10" name="그룹 42"/>
            <p:cNvGrpSpPr/>
            <p:nvPr/>
          </p:nvGrpSpPr>
          <p:grpSpPr>
            <a:xfrm>
              <a:off x="6376477" y="9498676"/>
              <a:ext cx="326153" cy="292386"/>
              <a:chOff x="6376477" y="9498676"/>
              <a:chExt cx="326153" cy="29238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6429801" y="951887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76477" y="9498676"/>
                <a:ext cx="326153" cy="292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양재깨비체B" pitchFamily="18" charset="-127"/>
                    <a:ea typeface="양재깨비체B" pitchFamily="18" charset="-127"/>
                  </a:rPr>
                  <a:t>8</a:t>
                </a:r>
                <a:endParaRPr lang="ko-KR" altLang="en-US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양재깨비체B" pitchFamily="18" charset="-127"/>
                  <a:ea typeface="양재깨비체B" pitchFamily="18" charset="-127"/>
                </a:endParaRPr>
              </a:p>
            </p:txBody>
          </p:sp>
        </p:grp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428604" y="1595414"/>
          <a:ext cx="6000792" cy="7596000"/>
        </p:xfrm>
        <a:graphic>
          <a:graphicData uri="http://schemas.openxmlformats.org/drawingml/2006/table">
            <a:tbl>
              <a:tblPr/>
              <a:tblGrid>
                <a:gridCol w="857256"/>
                <a:gridCol w="2572726"/>
                <a:gridCol w="2570810"/>
              </a:tblGrid>
              <a:tr h="414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smtClean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처리일자</a:t>
                      </a:r>
                      <a:endParaRPr lang="ko-KR" altLang="en-US" sz="105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계 약 건 명</a:t>
                      </a:r>
                      <a:r>
                        <a:rPr lang="en-US" altLang="ko-KR" sz="105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/</a:t>
                      </a:r>
                      <a:r>
                        <a:rPr lang="ko-KR" altLang="en-US" sz="105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물 품</a:t>
                      </a:r>
                      <a:endParaRPr lang="ko-KR" altLang="en-US" sz="105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333333"/>
                          </a:solidFill>
                          <a:latin typeface="굴림"/>
                          <a:ea typeface="굴림"/>
                        </a:rPr>
                        <a:t>기 관 명</a:t>
                      </a:r>
                      <a:endParaRPr lang="ko-KR" altLang="en-US" sz="105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2019-01-15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율량초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방송용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스피커외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종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KTP-303S,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KTW-503SPA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율량초등학교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2019-01-22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창동초등학교 스피커 설치건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KTC-207A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창동초등학교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2019-01-26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양양고등학교 실내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KTC-208 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양양 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2019-01-28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강릉여고 방송설비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개보수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공사 관급자재 신청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KCS-40WR, 40W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강릉여자고등학교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2019-02-14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방송시설 개선 비품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KTP-303S, 3W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평창교육청 진부고등학교</a:t>
                      </a:r>
                      <a:endParaRPr lang="ko-KR" altLang="en-US" sz="900" dirty="0"/>
                    </a:p>
                  </a:txBody>
                  <a:tcPr marL="27471" marR="27471" marT="13736" marB="137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2019-02-14</a:t>
                      </a:r>
                      <a:endParaRPr lang="en-US" sz="900" dirty="0"/>
                    </a:p>
                  </a:txBody>
                  <a:tcPr marL="27032" marR="27032" marT="13516" marB="1351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교내 방송시설 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보수공사 관급자재 구입 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KCS-20WG, 20W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강원도원주교육청 대성중학교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2019-04-24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청원고등학교 방송장비구매</a:t>
                      </a:r>
                      <a:endParaRPr lang="en-US" altLang="ko-KR" sz="900" dirty="0" smtClean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 smtClean="0"/>
                        <a:t>KCS-10WR, KTC-205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</a:t>
                      </a:r>
                      <a:r>
                        <a:rPr lang="ko-KR" altLang="en-US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청원고등학교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2019-05-05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학생수련원 방송시설 장비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KTP-303S,3W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KCS-40WR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40W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충청북도학생수련원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2019-05-09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용암중학교 운동장 스피커 구입 요청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KCS-40WR, 40W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충청북도청주교육지원청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용암중학교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2019-05-27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한국교원대학교 방송용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스피커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KTW-510 SPA, 10W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한국교원대학교 한국교원대학교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부설미호중학교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2019-07-01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년 방범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다목적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CCTV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설치개선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공사 관급자재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KCS-20WR, 20W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 태백시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2019-07-17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전관방송 스피커 교체공사 관급자재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실내형스피커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KCS-20WA,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20W,KTP-303S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경상남도 창원시 마산합포구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2019-07-21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 smtClean="0"/>
                        <a:t>배방초등학교</a:t>
                      </a:r>
                      <a:r>
                        <a:rPr lang="ko-KR" altLang="en-US" sz="900" dirty="0" smtClean="0"/>
                        <a:t> 방송장비 구입 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smtClean="0"/>
                        <a:t>충남 </a:t>
                      </a:r>
                      <a:r>
                        <a:rPr lang="ko-KR" altLang="en-US" sz="900" dirty="0" err="1" smtClean="0"/>
                        <a:t>아산교육지원청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배방초등학교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2019-07-30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경찰서 석면공사관련 자재구입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(PA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용 스피커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 KTP-303S, 3W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경찰청 충청북도지방경찰청 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청주청원경찰서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2019-07-30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숭의여고 본관동 방송장비 개선물품 구매</a:t>
                      </a:r>
                      <a:endParaRPr lang="ko-KR" altLang="en-US" sz="90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KCS-10WR, 10W</a:t>
                      </a:r>
                      <a:endParaRPr lang="ko-KR" altLang="en-US" sz="90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서울특별시교육청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숭의여자고등학교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2019-08-08</a:t>
                      </a:r>
                      <a:endParaRPr lang="en-US" sz="900" dirty="0"/>
                    </a:p>
                  </a:txBody>
                  <a:tcPr marL="27471" marR="27471" marT="13736" marB="1373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장성여고 교내 방송설비 자재 구입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KCS-20WG, 20W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강원도교육청 장성여자고등학교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2019-08-12</a:t>
                      </a:r>
                      <a:endParaRPr lang="en-US" sz="900" dirty="0"/>
                    </a:p>
                  </a:txBody>
                  <a:tcPr marL="26607" marR="26607" marT="13303" marB="133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거창여자중학교 스피커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KTC-507(10W)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거창여자중학교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2019-08-16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강릉시 경찰수련원 스피커 설치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KCS-20WA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강릉경찰 수련원</a:t>
                      </a:r>
                      <a:endParaRPr lang="ko-KR" altLang="en-US" sz="900" dirty="0"/>
                    </a:p>
                  </a:txBody>
                  <a:tcPr marL="26607" marR="26607" marT="13303" marB="1330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2019-08-22</a:t>
                      </a:r>
                      <a:endParaRPr lang="en-US" sz="900" dirty="0"/>
                    </a:p>
                  </a:txBody>
                  <a:tcPr marL="25209" marR="25209" marT="12605" marB="126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거창도서관 스피커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구입건</a:t>
                      </a:r>
                      <a:endParaRPr lang="ko-KR" altLang="en-US" sz="900" dirty="0"/>
                    </a:p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KCS-30WR(30W)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경남 거창군</a:t>
                      </a:r>
                      <a:endParaRPr lang="ko-KR" altLang="en-US" sz="900" dirty="0"/>
                    </a:p>
                  </a:txBody>
                  <a:tcPr marL="25209" marR="25209" marT="12605" marB="126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16833" y="9205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  <a:latin typeface="HY수평선B" pitchFamily="18" charset="-127"/>
                <a:ea typeface="HY수평선B" pitchFamily="18" charset="-127"/>
              </a:rPr>
              <a:t>     납품거래실적</a:t>
            </a:r>
            <a:endParaRPr lang="en-US" altLang="ko-KR" sz="2800" b="1" dirty="0">
              <a:solidFill>
                <a:schemeClr val="accent1">
                  <a:lumMod val="50000"/>
                </a:schemeClr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82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8633</TotalTime>
  <Words>2142</Words>
  <Application>Microsoft Office PowerPoint</Application>
  <PresentationFormat>A4 용지(210x297mm)</PresentationFormat>
  <Paragraphs>862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삼성영동IT</cp:lastModifiedBy>
  <cp:revision>1146</cp:revision>
  <cp:lastPrinted>2018-10-15T07:05:50Z</cp:lastPrinted>
  <dcterms:created xsi:type="dcterms:W3CDTF">2011-10-23T16:50:26Z</dcterms:created>
  <dcterms:modified xsi:type="dcterms:W3CDTF">2023-12-27T00:23:10Z</dcterms:modified>
</cp:coreProperties>
</file>